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9" r:id="rId3"/>
    <p:sldId id="277" r:id="rId4"/>
    <p:sldId id="290" r:id="rId5"/>
    <p:sldId id="257" r:id="rId6"/>
    <p:sldId id="276" r:id="rId7"/>
    <p:sldId id="275" r:id="rId8"/>
    <p:sldId id="267" r:id="rId9"/>
    <p:sldId id="269" r:id="rId10"/>
    <p:sldId id="285" r:id="rId11"/>
    <p:sldId id="288" r:id="rId12"/>
    <p:sldId id="280" r:id="rId13"/>
    <p:sldId id="292" r:id="rId14"/>
    <p:sldId id="293" r:id="rId15"/>
    <p:sldId id="294" r:id="rId16"/>
    <p:sldId id="281" r:id="rId17"/>
    <p:sldId id="289" r:id="rId18"/>
    <p:sldId id="284" r:id="rId19"/>
    <p:sldId id="282" r:id="rId20"/>
    <p:sldId id="287" r:id="rId21"/>
    <p:sldId id="278" r:id="rId22"/>
    <p:sldId id="291" r:id="rId23"/>
    <p:sldId id="295" r:id="rId24"/>
  </p:sldIdLst>
  <p:sldSz cx="9144000" cy="6858000" type="screen4x3"/>
  <p:notesSz cx="7315200" cy="96012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A1"/>
    <a:srgbClr val="FFF7A3"/>
    <a:srgbClr val="FAFFC8"/>
    <a:srgbClr val="A8A8A8"/>
    <a:srgbClr val="008000"/>
    <a:srgbClr val="000099"/>
    <a:srgbClr val="A50021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25" autoAdjust="0"/>
  </p:normalViewPr>
  <p:slideViewPr>
    <p:cSldViewPr>
      <p:cViewPr>
        <p:scale>
          <a:sx n="103" d="100"/>
          <a:sy n="103" d="100"/>
        </p:scale>
        <p:origin x="-456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908B9DD-3834-AA41-8E1B-122E234A3DE2}" type="datetimeFigureOut">
              <a:rPr lang="en-US"/>
              <a:pPr>
                <a:defRPr/>
              </a:pPr>
              <a:t>7/4/13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EB601AB-2807-8645-AEDA-3B7B2E819B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35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91954F7-2AA2-DF4F-9D13-68498228F3F3}" type="datetimeFigureOut">
              <a:rPr lang="en-US"/>
              <a:pPr>
                <a:defRPr/>
              </a:pPr>
              <a:t>7/4/13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6BD301A7-FBD6-5C4A-9A0A-1DB68273D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21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363D5-F0FC-6940-9344-1C2B6ED91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0D6EF-5E40-EB49-BBD6-CE05769EF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B275A-E8A6-1249-BB07-432EA92E09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0A871-CCB2-C14F-88B5-E5B36DA7F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8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5F500-F657-C141-B448-7A682D0AA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C1099-E1F5-6849-87B4-3AC2BC35E0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8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202C4-4E3C-1B41-8E08-A050A514A6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6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7BD9C-AF93-BC43-B161-04B9FD56A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1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B9025-0559-C843-88EC-2C81BE13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3E7BC-6968-2346-9166-1723F59B6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0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49E4-0369-5743-B4F5-24330A3EC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2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A134A794-C03A-514D-A706-C86BF41585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actions.org/sgtw/2006/1025/images/elliptic_flow_800.jpg" TargetMode="External"/><Relationship Id="rId4" Type="http://schemas.openxmlformats.org/officeDocument/2006/relationships/image" Target="../media/image53.jpeg"/><Relationship Id="rId5" Type="http://schemas.openxmlformats.org/officeDocument/2006/relationships/image" Target="../media/image54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2.emf"/><Relationship Id="rId10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emf"/><Relationship Id="rId3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7" Type="http://schemas.openxmlformats.org/officeDocument/2006/relationships/image" Target="../media/image2.wmf"/><Relationship Id="rId8" Type="http://schemas.openxmlformats.org/officeDocument/2006/relationships/image" Target="../media/image3.jpe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3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wmf"/><Relationship Id="rId3" Type="http://schemas.openxmlformats.org/officeDocument/2006/relationships/image" Target="../media/image8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quark.phy.bnl.gov/~petreczk/presentations/Bielefed_lectures/%23http://quark.phy.bnl.gov/~petreczk/presentations/Bielefed_lecture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7" Type="http://schemas.openxmlformats.org/officeDocument/2006/relationships/image" Target="../media/image18.wmf"/><Relationship Id="rId8" Type="http://schemas.openxmlformats.org/officeDocument/2006/relationships/image" Target="../media/image19.wmf"/><Relationship Id="rId9" Type="http://schemas.openxmlformats.org/officeDocument/2006/relationships/image" Target="../media/image20.wmf"/><Relationship Id="rId10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14.png"/><Relationship Id="rId10" Type="http://schemas.openxmlformats.org/officeDocument/2006/relationships/tags" Target="../tags/tag26.xml"/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slideLayout" Target="../slideLayouts/slideLayout7.xml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32.png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305800" cy="1938338"/>
          </a:xfrm>
          <a:prstGeom prst="rect">
            <a:avLst/>
          </a:prstGeom>
          <a:noFill/>
          <a:ln w="1587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990000"/>
                </a:solidFill>
                <a:cs typeface="+mn-cs"/>
              </a:rPr>
              <a:t>LQCD at non-zero temperature and heavy ion phenomenology</a:t>
            </a:r>
          </a:p>
          <a:p>
            <a:pPr algn="ctr">
              <a:defRPr/>
            </a:pPr>
            <a:r>
              <a:rPr lang="en-US" sz="1800" dirty="0" err="1">
                <a:solidFill>
                  <a:srgbClr val="0000FF"/>
                </a:solidFill>
                <a:latin typeface="Arial" charset="0"/>
                <a:cs typeface="+mn-cs"/>
              </a:rPr>
              <a:t>P</a:t>
            </a:r>
            <a:r>
              <a:rPr lang="en-US" sz="1800" dirty="0" err="1">
                <a:solidFill>
                  <a:srgbClr val="0000FF"/>
                </a:solidFill>
                <a:latin typeface="Arial" charset="0"/>
                <a:cs typeface="Arial" charset="0"/>
              </a:rPr>
              <a:t>é</a:t>
            </a:r>
            <a:r>
              <a:rPr lang="en-US" sz="1800" dirty="0" err="1">
                <a:solidFill>
                  <a:srgbClr val="0000FF"/>
                </a:solidFill>
                <a:latin typeface="Arial" charset="0"/>
                <a:cs typeface="+mn-cs"/>
              </a:rPr>
              <a:t>ter</a:t>
            </a: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   Petreczky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                                              </a:t>
            </a:r>
            <a:endParaRPr lang="en-US" sz="1800" dirty="0">
              <a:latin typeface="Arial" charset="0"/>
              <a:cs typeface="+mn-cs"/>
            </a:endParaRPr>
          </a:p>
          <a:p>
            <a:pPr>
              <a:defRPr/>
            </a:pPr>
            <a:endParaRPr lang="en-US" sz="1800" dirty="0">
              <a:latin typeface="Arial" charset="0"/>
              <a:cs typeface="+mn-cs"/>
            </a:endParaRPr>
          </a:p>
          <a:p>
            <a:pPr>
              <a:defRPr/>
            </a:pPr>
            <a:endParaRPr lang="en-US" sz="1800" dirty="0">
              <a:latin typeface="Arial" charset="0"/>
              <a:cs typeface="+mn-cs"/>
            </a:endParaRPr>
          </a:p>
        </p:txBody>
      </p:sp>
      <p:pic>
        <p:nvPicPr>
          <p:cNvPr id="13314" name="Picture 3" descr="BNL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5"/>
          <a:stretch>
            <a:fillRect/>
          </a:stretch>
        </p:blipFill>
        <p:spPr bwMode="auto">
          <a:xfrm>
            <a:off x="3200400" y="1266825"/>
            <a:ext cx="2286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52400" y="6324600"/>
            <a:ext cx="241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800000"/>
                </a:solidFill>
                <a:latin typeface="Arial" charset="0"/>
                <a:cs typeface="+mn-cs"/>
              </a:rPr>
              <a:t> 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52400" y="6365875"/>
            <a:ext cx="16764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u="sng" dirty="0">
                <a:cs typeface="+mn-cs"/>
              </a:rPr>
              <a:t>Bielefeld, July 2013</a:t>
            </a:r>
            <a:endParaRPr lang="en-US" dirty="0">
              <a:cs typeface="+mn-cs"/>
            </a:endParaRPr>
          </a:p>
        </p:txBody>
      </p:sp>
      <p:sp>
        <p:nvSpPr>
          <p:cNvPr id="13317" name="TextBox 1"/>
          <p:cNvSpPr txBox="1">
            <a:spLocks noChangeArrowheads="1"/>
          </p:cNvSpPr>
          <p:nvPr/>
        </p:nvSpPr>
        <p:spPr bwMode="auto">
          <a:xfrm>
            <a:off x="914400" y="2286000"/>
            <a:ext cx="7669587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Study of the strongly interacting matter and its new </a:t>
            </a:r>
            <a:r>
              <a:rPr lang="en-US" dirty="0" smtClean="0"/>
              <a:t>“phases”</a:t>
            </a:r>
            <a:endParaRPr lang="en-US" dirty="0"/>
          </a:p>
        </p:txBody>
      </p:sp>
      <p:sp>
        <p:nvSpPr>
          <p:cNvPr id="13318" name="TextBox 2"/>
          <p:cNvSpPr txBox="1">
            <a:spLocks noChangeArrowheads="1"/>
          </p:cNvSpPr>
          <p:nvPr/>
        </p:nvSpPr>
        <p:spPr bwMode="auto">
          <a:xfrm>
            <a:off x="5791200" y="3505200"/>
            <a:ext cx="33528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Past: </a:t>
            </a:r>
          </a:p>
          <a:p>
            <a:pPr eaLnBrk="1" hangingPunct="1"/>
            <a:r>
              <a:rPr lang="en-US" sz="1800">
                <a:solidFill>
                  <a:srgbClr val="008000"/>
                </a:solidFill>
              </a:rPr>
              <a:t>AGS, SPS, </a:t>
            </a:r>
            <a:r>
              <a:rPr lang="en-US" sz="1800" i="1">
                <a:solidFill>
                  <a:srgbClr val="008000"/>
                </a:solidFill>
              </a:rPr>
              <a:t>E</a:t>
            </a:r>
            <a:r>
              <a:rPr lang="en-US" sz="1800" i="1" baseline="-25000">
                <a:solidFill>
                  <a:srgbClr val="008000"/>
                </a:solidFill>
              </a:rPr>
              <a:t>cm</a:t>
            </a:r>
            <a:r>
              <a:rPr lang="en-US" sz="1800" i="1">
                <a:solidFill>
                  <a:srgbClr val="008000"/>
                </a:solidFill>
              </a:rPr>
              <a:t>=(1-17) </a:t>
            </a:r>
            <a:r>
              <a:rPr lang="en-US" sz="1800">
                <a:solidFill>
                  <a:srgbClr val="008000"/>
                </a:solidFill>
              </a:rPr>
              <a:t>GeV</a:t>
            </a: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  <a:p>
            <a:pPr eaLnBrk="1" hangingPunct="1"/>
            <a:r>
              <a:rPr lang="en-US" sz="1800">
                <a:solidFill>
                  <a:srgbClr val="000090"/>
                </a:solidFill>
              </a:rPr>
              <a:t>Present : </a:t>
            </a:r>
          </a:p>
          <a:p>
            <a:pPr eaLnBrk="1" hangingPunct="1"/>
            <a:r>
              <a:rPr lang="en-US" sz="1800">
                <a:solidFill>
                  <a:srgbClr val="000090"/>
                </a:solidFill>
              </a:rPr>
              <a:t>RHIC,  E</a:t>
            </a:r>
            <a:r>
              <a:rPr lang="en-US" sz="1800" baseline="-25000">
                <a:solidFill>
                  <a:srgbClr val="000090"/>
                </a:solidFill>
              </a:rPr>
              <a:t>cm</a:t>
            </a:r>
            <a:r>
              <a:rPr lang="en-US" sz="1800">
                <a:solidFill>
                  <a:srgbClr val="000090"/>
                </a:solidFill>
              </a:rPr>
              <a:t>=(5.5-200) GeV, </a:t>
            </a:r>
          </a:p>
          <a:p>
            <a:pPr eaLnBrk="1" hangingPunct="1"/>
            <a:r>
              <a:rPr lang="en-US" sz="1800">
                <a:solidFill>
                  <a:srgbClr val="000090"/>
                </a:solidFill>
              </a:rPr>
              <a:t>LHC, </a:t>
            </a:r>
            <a:r>
              <a:rPr lang="en-US" sz="1800" i="1">
                <a:solidFill>
                  <a:srgbClr val="000090"/>
                </a:solidFill>
              </a:rPr>
              <a:t>E</a:t>
            </a:r>
            <a:r>
              <a:rPr lang="en-US" sz="1800" i="1" baseline="-25000">
                <a:solidFill>
                  <a:srgbClr val="000090"/>
                </a:solidFill>
              </a:rPr>
              <a:t>cm</a:t>
            </a:r>
            <a:r>
              <a:rPr lang="en-US" sz="1800" i="1">
                <a:solidFill>
                  <a:srgbClr val="000090"/>
                </a:solidFill>
              </a:rPr>
              <a:t>=2.76</a:t>
            </a:r>
            <a:r>
              <a:rPr lang="en-US" sz="1800">
                <a:solidFill>
                  <a:srgbClr val="000090"/>
                </a:solidFill>
              </a:rPr>
              <a:t> TeV, </a:t>
            </a:r>
            <a:r>
              <a:rPr lang="en-US" sz="1800" i="1">
                <a:solidFill>
                  <a:srgbClr val="000090"/>
                </a:solidFill>
              </a:rPr>
              <a:t>5.5</a:t>
            </a:r>
            <a:r>
              <a:rPr lang="en-US" sz="1800">
                <a:solidFill>
                  <a:srgbClr val="000090"/>
                </a:solidFill>
              </a:rPr>
              <a:t> TeV</a:t>
            </a:r>
          </a:p>
          <a:p>
            <a:pPr eaLnBrk="1" hangingPunct="1"/>
            <a:endParaRPr lang="en-US" sz="1800">
              <a:solidFill>
                <a:srgbClr val="000090"/>
              </a:solidFill>
            </a:endParaRPr>
          </a:p>
          <a:p>
            <a:pPr eaLnBrk="1" hangingPunct="1"/>
            <a:r>
              <a:rPr lang="en-US" sz="1800">
                <a:solidFill>
                  <a:srgbClr val="FF0000"/>
                </a:solidFill>
              </a:rPr>
              <a:t>Future: 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</a:rPr>
              <a:t>NICA, CBM@FAIR </a:t>
            </a:r>
          </a:p>
          <a:p>
            <a:pPr eaLnBrk="1" hangingPunct="1"/>
            <a:r>
              <a:rPr lang="en-US" sz="1800" i="1">
                <a:solidFill>
                  <a:srgbClr val="FF0000"/>
                </a:solidFill>
              </a:rPr>
              <a:t>E</a:t>
            </a:r>
            <a:r>
              <a:rPr lang="en-US" sz="1800" i="1" baseline="-25000">
                <a:solidFill>
                  <a:srgbClr val="FF0000"/>
                </a:solidFill>
              </a:rPr>
              <a:t>cm</a:t>
            </a:r>
            <a:r>
              <a:rPr lang="en-US" sz="1800" i="1">
                <a:solidFill>
                  <a:srgbClr val="FF0000"/>
                </a:solidFill>
              </a:rPr>
              <a:t>=(1-17) </a:t>
            </a:r>
            <a:r>
              <a:rPr lang="en-US" sz="1800">
                <a:solidFill>
                  <a:srgbClr val="FF0000"/>
                </a:solidFill>
              </a:rPr>
              <a:t>GeV</a:t>
            </a:r>
          </a:p>
        </p:txBody>
      </p:sp>
      <p:sp>
        <p:nvSpPr>
          <p:cNvPr id="13319" name="TextBox 3"/>
          <p:cNvSpPr txBox="1">
            <a:spLocks noChangeArrowheads="1"/>
          </p:cNvSpPr>
          <p:nvPr/>
        </p:nvSpPr>
        <p:spPr bwMode="auto">
          <a:xfrm>
            <a:off x="2209800" y="2819400"/>
            <a:ext cx="115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Theory:</a:t>
            </a:r>
          </a:p>
        </p:txBody>
      </p:sp>
      <p:sp>
        <p:nvSpPr>
          <p:cNvPr id="13320" name="TextBox 4"/>
          <p:cNvSpPr txBox="1">
            <a:spLocks noChangeArrowheads="1"/>
          </p:cNvSpPr>
          <p:nvPr/>
        </p:nvSpPr>
        <p:spPr bwMode="auto">
          <a:xfrm>
            <a:off x="152400" y="4267200"/>
            <a:ext cx="2035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Low T, low density:</a:t>
            </a:r>
          </a:p>
          <a:p>
            <a:pPr eaLnBrk="1" hangingPunct="1"/>
            <a:r>
              <a:rPr lang="en-US" sz="1800"/>
              <a:t>Effective theories, </a:t>
            </a:r>
          </a:p>
          <a:p>
            <a:pPr eaLnBrk="1" hangingPunct="1"/>
            <a:r>
              <a:rPr lang="en-US" sz="1800"/>
              <a:t>Virial expansion</a:t>
            </a:r>
          </a:p>
        </p:txBody>
      </p:sp>
      <p:sp>
        <p:nvSpPr>
          <p:cNvPr id="13321" name="TextBox 5"/>
          <p:cNvSpPr txBox="1">
            <a:spLocks noChangeArrowheads="1"/>
          </p:cNvSpPr>
          <p:nvPr/>
        </p:nvSpPr>
        <p:spPr bwMode="auto">
          <a:xfrm>
            <a:off x="3581400" y="4191000"/>
            <a:ext cx="2159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High T, high desnity</a:t>
            </a:r>
            <a:r>
              <a:rPr lang="en-US"/>
              <a:t>:</a:t>
            </a:r>
          </a:p>
          <a:p>
            <a:pPr eaLnBrk="1" hangingPunct="1"/>
            <a:r>
              <a:rPr lang="en-US" sz="1800"/>
              <a:t>Weak coupling</a:t>
            </a:r>
          </a:p>
          <a:p>
            <a:pPr eaLnBrk="1" hangingPunct="1"/>
            <a:r>
              <a:rPr lang="en-US" sz="1800"/>
              <a:t>methods</a:t>
            </a:r>
          </a:p>
        </p:txBody>
      </p:sp>
      <p:sp>
        <p:nvSpPr>
          <p:cNvPr id="13322" name="TextBox 6"/>
          <p:cNvSpPr txBox="1">
            <a:spLocks noChangeArrowheads="1"/>
          </p:cNvSpPr>
          <p:nvPr/>
        </p:nvSpPr>
        <p:spPr bwMode="auto">
          <a:xfrm>
            <a:off x="2362200" y="4038600"/>
            <a:ext cx="11715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Lattice</a:t>
            </a:r>
          </a:p>
          <a:p>
            <a:pPr eaLnBrk="1" hangingPunct="1"/>
            <a:r>
              <a:rPr lang="en-US" sz="1800"/>
              <a:t>QCD</a:t>
            </a:r>
          </a:p>
          <a:p>
            <a:pPr eaLnBrk="1" hangingPunct="1"/>
            <a:r>
              <a:rPr lang="en-US" sz="1800"/>
              <a:t>and</a:t>
            </a:r>
          </a:p>
          <a:p>
            <a:pPr eaLnBrk="1" hangingPunct="1"/>
            <a:r>
              <a:rPr lang="en-US" sz="1800"/>
              <a:t>Super-</a:t>
            </a:r>
          </a:p>
          <a:p>
            <a:pPr eaLnBrk="1" hangingPunct="1"/>
            <a:r>
              <a:rPr lang="en-US" sz="1800"/>
              <a:t>computing</a:t>
            </a:r>
          </a:p>
        </p:txBody>
      </p:sp>
      <p:sp>
        <p:nvSpPr>
          <p:cNvPr id="13323" name="TextBox 7"/>
          <p:cNvSpPr txBox="1">
            <a:spLocks noChangeArrowheads="1"/>
          </p:cNvSpPr>
          <p:nvPr/>
        </p:nvSpPr>
        <p:spPr bwMode="auto">
          <a:xfrm>
            <a:off x="6096000" y="2895600"/>
            <a:ext cx="1706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Experiment: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03363"/>
            <a:ext cx="8991600" cy="207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447800" y="790575"/>
            <a:ext cx="2312988" cy="646113"/>
          </a:xfrm>
          <a:prstGeom prst="rect">
            <a:avLst/>
          </a:prstGeom>
          <a:noFill/>
          <a:ln w="158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high temperature QCD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weak coupling ?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5867400" y="685800"/>
            <a:ext cx="3124200" cy="646113"/>
          </a:xfrm>
          <a:prstGeom prst="rect">
            <a:avLst/>
          </a:prstGeom>
          <a:noFill/>
          <a:ln w="158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Chiral transition, </a:t>
            </a:r>
            <a:r>
              <a:rPr lang="en-US" sz="1800" b="1" i="1" dirty="0" err="1">
                <a:solidFill>
                  <a:srgbClr val="000099"/>
                </a:solidFill>
                <a:cs typeface="+mn-cs"/>
              </a:rPr>
              <a:t>T</a:t>
            </a:r>
            <a:r>
              <a:rPr lang="en-US" sz="1800" b="1" i="1" baseline="-16000" dirty="0" err="1">
                <a:solidFill>
                  <a:srgbClr val="000099"/>
                </a:solidFill>
                <a:cs typeface="+mn-cs"/>
              </a:rPr>
              <a:t>c</a:t>
            </a:r>
            <a:r>
              <a:rPr lang="en-US" sz="1800" b="1" i="1" baseline="-16000" dirty="0">
                <a:solidFill>
                  <a:srgbClr val="000099"/>
                </a:solidFill>
                <a:cs typeface="+mn-cs"/>
              </a:rPr>
              <a:t> , </a:t>
            </a:r>
            <a:r>
              <a:rPr lang="en-US" sz="1800" dirty="0" err="1">
                <a:solidFill>
                  <a:srgbClr val="000099"/>
                </a:solidFill>
                <a:cs typeface="+mn-cs"/>
              </a:rPr>
              <a:t>fluctu-ations</a:t>
            </a:r>
            <a:r>
              <a:rPr lang="en-US" sz="1800" dirty="0">
                <a:solidFill>
                  <a:srgbClr val="000099"/>
                </a:solidFill>
                <a:cs typeface="+mn-cs"/>
              </a:rPr>
              <a:t> of conserved charges</a:t>
            </a:r>
            <a:r>
              <a:rPr lang="en-US" sz="1800" dirty="0">
                <a:cs typeface="+mn-cs"/>
              </a:rPr>
              <a:t> 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7237412" y="3429000"/>
            <a:ext cx="1601788" cy="1200150"/>
          </a:xfrm>
          <a:prstGeom prst="rect">
            <a:avLst/>
          </a:prstGeom>
          <a:noFill/>
          <a:ln w="158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test of Hadron 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Resonance Gas 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(HRG)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using LQCD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1812925" y="115888"/>
            <a:ext cx="5829300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Physics of heavy ion collisions and LQCD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803775" y="1295400"/>
            <a:ext cx="1063625" cy="657225"/>
          </a:xfrm>
          <a:prstGeom prst="rect">
            <a:avLst/>
          </a:prstGeom>
          <a:noFill/>
          <a:ln w="1587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 err="1">
                <a:solidFill>
                  <a:srgbClr val="000099"/>
                </a:solidFill>
                <a:cs typeface="+mn-cs"/>
              </a:rPr>
              <a:t>EoS</a:t>
            </a:r>
            <a:r>
              <a:rPr lang="en-US" sz="1800" dirty="0">
                <a:solidFill>
                  <a:srgbClr val="000099"/>
                </a:solidFill>
                <a:cs typeface="+mn-cs"/>
              </a:rPr>
              <a:t>, 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cs typeface="+mn-cs"/>
              </a:rPr>
              <a:t>viscosity</a:t>
            </a:r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2743200" y="1447800"/>
            <a:ext cx="0" cy="685800"/>
          </a:xfrm>
          <a:prstGeom prst="line">
            <a:avLst/>
          </a:prstGeom>
          <a:noFill/>
          <a:ln w="158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 flipH="1">
            <a:off x="4495800" y="1752600"/>
            <a:ext cx="304800" cy="0"/>
          </a:xfrm>
          <a:prstGeom prst="line">
            <a:avLst/>
          </a:prstGeom>
          <a:noFill/>
          <a:ln w="158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6019800" y="1295400"/>
            <a:ext cx="0" cy="304800"/>
          </a:xfrm>
          <a:prstGeom prst="line">
            <a:avLst/>
          </a:prstGeom>
          <a:noFill/>
          <a:ln w="158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flipH="1" flipV="1">
            <a:off x="6629400" y="3048000"/>
            <a:ext cx="381000" cy="381000"/>
          </a:xfrm>
          <a:prstGeom prst="line">
            <a:avLst/>
          </a:prstGeom>
          <a:noFill/>
          <a:ln w="158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492" name="TextBox 2"/>
          <p:cNvSpPr txBox="1">
            <a:spLocks noChangeArrowheads="1"/>
          </p:cNvSpPr>
          <p:nvPr/>
        </p:nvSpPr>
        <p:spPr bwMode="auto">
          <a:xfrm>
            <a:off x="152400" y="3657600"/>
            <a:ext cx="7615711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Control parameters: </a:t>
            </a:r>
            <a:r>
              <a:rPr lang="en-US" sz="1800" i="1" dirty="0" err="1" smtClean="0"/>
              <a:t>E</a:t>
            </a:r>
            <a:r>
              <a:rPr lang="en-US" sz="1800" i="1" baseline="-25000" dirty="0" err="1" smtClean="0"/>
              <a:t>cm</a:t>
            </a:r>
            <a:r>
              <a:rPr lang="en-US" sz="1800" i="1" baseline="-25000" dirty="0" smtClean="0"/>
              <a:t> ,</a:t>
            </a:r>
            <a:r>
              <a:rPr lang="en-US" sz="1800" i="1" dirty="0" smtClean="0"/>
              <a:t> </a:t>
            </a:r>
            <a:r>
              <a:rPr lang="en-US" sz="1800" i="1" baseline="-25000" dirty="0" smtClean="0"/>
              <a:t> </a:t>
            </a:r>
            <a:r>
              <a:rPr lang="en-US" sz="1800" dirty="0" smtClean="0"/>
              <a:t>rapidity</a:t>
            </a:r>
            <a:r>
              <a:rPr lang="en-US" sz="1800" i="1" baseline="-25000" dirty="0" smtClean="0"/>
              <a:t>  </a:t>
            </a:r>
            <a:r>
              <a:rPr lang="en-US" sz="1800" i="1" dirty="0" err="1" smtClean="0"/>
              <a:t>η</a:t>
            </a:r>
            <a:r>
              <a:rPr lang="en-US" sz="1800" i="1" baseline="-25000" dirty="0" err="1" smtClean="0"/>
              <a:t>s</a:t>
            </a:r>
            <a:r>
              <a:rPr lang="en-US" sz="1800" i="1" baseline="-25000" dirty="0" smtClean="0"/>
              <a:t> , </a:t>
            </a:r>
            <a:r>
              <a:rPr lang="en-US" sz="1800" i="1" dirty="0" smtClean="0"/>
              <a:t>y </a:t>
            </a:r>
            <a:r>
              <a:rPr lang="en-US" sz="1800" i="1" dirty="0"/>
              <a:t>: </a:t>
            </a:r>
            <a:r>
              <a:rPr lang="en-US" sz="1800" dirty="0"/>
              <a:t>energy </a:t>
            </a:r>
            <a:r>
              <a:rPr lang="en-US" sz="1800" dirty="0" err="1" smtClean="0"/>
              <a:t>denisty</a:t>
            </a:r>
            <a:r>
              <a:rPr lang="en-US" sz="1800" dirty="0" smtClean="0"/>
              <a:t> and baryon density</a:t>
            </a:r>
            <a:endParaRPr lang="en-US" sz="1800" dirty="0"/>
          </a:p>
          <a:p>
            <a:pPr eaLnBrk="1" hangingPunct="1"/>
            <a:r>
              <a:rPr lang="en-US" sz="1800" dirty="0" smtClean="0">
                <a:solidFill>
                  <a:srgbClr val="800000"/>
                </a:solidFill>
              </a:rPr>
              <a:t>                           </a:t>
            </a:r>
          </a:p>
          <a:p>
            <a:pPr eaLnBrk="1" hangingPunct="1"/>
            <a:r>
              <a:rPr lang="en-US" sz="1800" dirty="0" smtClean="0">
                <a:solidFill>
                  <a:srgbClr val="800000"/>
                </a:solidFill>
              </a:rPr>
              <a:t>                                      </a:t>
            </a:r>
            <a:endParaRPr lang="en-US" sz="1800" dirty="0">
              <a:solidFill>
                <a:srgbClr val="800000"/>
              </a:solidFill>
            </a:endParaRPr>
          </a:p>
          <a:p>
            <a:pPr eaLnBrk="1" hangingPunct="1"/>
            <a:r>
              <a:rPr lang="en-US" sz="1800" dirty="0" smtClean="0">
                <a:solidFill>
                  <a:srgbClr val="800000"/>
                </a:solidFill>
              </a:rPr>
              <a:t>                           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</a:rPr>
              <a:t> </a:t>
            </a:r>
            <a:r>
              <a:rPr lang="en-US" sz="1800" dirty="0" smtClean="0">
                <a:solidFill>
                  <a:srgbClr val="800000"/>
                </a:solidFill>
              </a:rPr>
              <a:t>                         Colliding </a:t>
            </a:r>
            <a:r>
              <a:rPr lang="en-US" sz="1800" dirty="0">
                <a:solidFill>
                  <a:srgbClr val="800000"/>
                </a:solidFill>
              </a:rPr>
              <a:t>species </a:t>
            </a:r>
            <a:r>
              <a:rPr lang="en-US" sz="1800" dirty="0"/>
              <a:t>(</a:t>
            </a:r>
            <a:r>
              <a:rPr lang="en-US" sz="1800" dirty="0" err="1"/>
              <a:t>Pb</a:t>
            </a:r>
            <a:r>
              <a:rPr lang="en-US" sz="1800" dirty="0"/>
              <a:t>, Au, Cu, </a:t>
            </a:r>
            <a:r>
              <a:rPr lang="en-US" sz="1800" dirty="0" smtClean="0"/>
              <a:t>U), </a:t>
            </a:r>
            <a:r>
              <a:rPr lang="en-US" sz="1800" dirty="0" smtClean="0">
                <a:solidFill>
                  <a:srgbClr val="000099"/>
                </a:solidFill>
              </a:rPr>
              <a:t>centrality </a:t>
            </a:r>
            <a:r>
              <a:rPr lang="en-US" sz="1800" dirty="0">
                <a:solidFill>
                  <a:srgbClr val="000099"/>
                </a:solidFill>
              </a:rPr>
              <a:t>of the collisions:</a:t>
            </a:r>
          </a:p>
          <a:p>
            <a:pPr eaLnBrk="1" hangingPunct="1"/>
            <a:r>
              <a:rPr lang="en-US" sz="1800" dirty="0"/>
              <a:t>                           energy density, system geometry</a:t>
            </a:r>
          </a:p>
        </p:txBody>
      </p:sp>
      <p:sp>
        <p:nvSpPr>
          <p:cNvPr id="2" name="Oval 1"/>
          <p:cNvSpPr/>
          <p:nvPr/>
        </p:nvSpPr>
        <p:spPr>
          <a:xfrm>
            <a:off x="457200" y="4343400"/>
            <a:ext cx="228600" cy="137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71600" y="5181600"/>
            <a:ext cx="228600" cy="137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990600" y="50292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headEnd type="arrow" w="sm" len="lg"/>
            <a:tailEnd type="arrow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85800" y="50292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7" name="TextBox 7"/>
          <p:cNvSpPr txBox="1">
            <a:spLocks noChangeArrowheads="1"/>
          </p:cNvSpPr>
          <p:nvPr/>
        </p:nvSpPr>
        <p:spPr bwMode="auto">
          <a:xfrm>
            <a:off x="290513" y="5867400"/>
            <a:ext cx="10048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      b</a:t>
            </a:r>
          </a:p>
          <a:p>
            <a:pPr eaLnBrk="1" hangingPunct="1"/>
            <a:r>
              <a:rPr lang="en-US" sz="1600"/>
              <a:t>Impact</a:t>
            </a:r>
          </a:p>
          <a:p>
            <a:pPr eaLnBrk="1" hangingPunct="1"/>
            <a:r>
              <a:rPr lang="en-US" sz="1600"/>
              <a:t>parameter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90600" y="5867400"/>
            <a:ext cx="38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9" name="TextBox 22"/>
          <p:cNvSpPr txBox="1">
            <a:spLocks noChangeArrowheads="1"/>
          </p:cNvSpPr>
          <p:nvPr/>
        </p:nvSpPr>
        <p:spPr bwMode="auto">
          <a:xfrm>
            <a:off x="2514600" y="5490627"/>
            <a:ext cx="617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Centrality is quantified by impact </a:t>
            </a:r>
            <a:r>
              <a:rPr lang="en-US" sz="1800" dirty="0" err="1" smtClean="0"/>
              <a:t>paremater</a:t>
            </a:r>
            <a:r>
              <a:rPr lang="en-US" sz="1800" dirty="0" smtClean="0"/>
              <a:t> b, </a:t>
            </a:r>
          </a:p>
          <a:p>
            <a:pPr eaLnBrk="1" hangingPunct="1"/>
            <a:r>
              <a:rPr lang="en-US" sz="1800" dirty="0"/>
              <a:t>n</a:t>
            </a:r>
            <a:r>
              <a:rPr lang="en-US" sz="1800" dirty="0" smtClean="0"/>
              <a:t>umber </a:t>
            </a:r>
            <a:r>
              <a:rPr lang="en-US" sz="1800" dirty="0"/>
              <a:t>of participating nucleons </a:t>
            </a:r>
            <a:r>
              <a:rPr lang="en-US" sz="1800" i="1" dirty="0" err="1" smtClean="0"/>
              <a:t>N</a:t>
            </a:r>
            <a:r>
              <a:rPr lang="en-US" sz="1800" i="1" baseline="-25000" dirty="0" err="1" smtClean="0"/>
              <a:t>p</a:t>
            </a:r>
            <a:r>
              <a:rPr lang="en-US" sz="1800" i="1" baseline="-25000" dirty="0" smtClean="0"/>
              <a:t> </a:t>
            </a:r>
            <a:r>
              <a:rPr lang="en-US" sz="1800" dirty="0" smtClean="0"/>
              <a:t>or centrality bins % centrality </a:t>
            </a:r>
            <a:r>
              <a:rPr lang="en-US" sz="1800" i="1" dirty="0" smtClean="0"/>
              <a:t>~ (b/2R</a:t>
            </a:r>
            <a:r>
              <a:rPr lang="en-US" sz="1800" i="1" baseline="-25000" dirty="0" smtClean="0"/>
              <a:t>A </a:t>
            </a:r>
            <a:r>
              <a:rPr lang="en-US" sz="1800" i="1" dirty="0" smtClean="0"/>
              <a:t>)</a:t>
            </a:r>
            <a:endParaRPr lang="en-US" sz="1800" dirty="0"/>
          </a:p>
          <a:p>
            <a:pPr eaLnBrk="1" hangingPunct="1"/>
            <a:r>
              <a:rPr lang="en-US" sz="1400" dirty="0"/>
              <a:t>More central collisions </a:t>
            </a:r>
            <a:r>
              <a:rPr lang="en-US" sz="1400" dirty="0" smtClean="0"/>
              <a:t>more  Nucleons </a:t>
            </a:r>
            <a:r>
              <a:rPr lang="en-US" sz="1400" dirty="0"/>
              <a:t>participate in the collisions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65600"/>
            <a:ext cx="19812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082860"/>
            <a:ext cx="3276600" cy="686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1600200"/>
            <a:ext cx="129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r>
              <a:rPr lang="en-US" sz="1600" baseline="-25000" dirty="0" smtClean="0"/>
              <a:t>s</a:t>
            </a:r>
            <a:r>
              <a:rPr lang="en-US" sz="1600" dirty="0" smtClean="0"/>
              <a:t> ~ 1GeV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55" grpId="0" animBg="1"/>
      <p:bldP spid="2056" grpId="0" animBg="1"/>
      <p:bldP spid="20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457200" y="3124200"/>
            <a:ext cx="8072768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00000"/>
                </a:solidFill>
              </a:rPr>
              <a:t>Bulk observables : </a:t>
            </a:r>
            <a:endParaRPr lang="en-US" dirty="0" smtClean="0">
              <a:solidFill>
                <a:srgbClr val="800000"/>
              </a:solidFill>
            </a:endParaRPr>
          </a:p>
          <a:p>
            <a:pPr eaLnBrk="1" hangingPunct="1"/>
            <a:r>
              <a:rPr lang="en-US" sz="1800" dirty="0" smtClean="0"/>
              <a:t>yield </a:t>
            </a:r>
            <a:r>
              <a:rPr lang="en-US" sz="1800" dirty="0"/>
              <a:t>of particles not containing heavy quarks</a:t>
            </a:r>
          </a:p>
          <a:p>
            <a:pPr eaLnBrk="1" hangingPunct="1"/>
            <a:r>
              <a:rPr lang="en-US" sz="1800" dirty="0"/>
              <a:t>As function of azimuth and transverse momentum </a:t>
            </a:r>
            <a:r>
              <a:rPr lang="en-US" sz="1800" i="1" dirty="0" err="1"/>
              <a:t>p</a:t>
            </a:r>
            <a:r>
              <a:rPr lang="en-US" sz="1800" i="1" baseline="-25000" dirty="0" err="1"/>
              <a:t>T</a:t>
            </a:r>
            <a:r>
              <a:rPr lang="en-US" sz="1800" i="1" dirty="0"/>
              <a:t>, </a:t>
            </a:r>
            <a:r>
              <a:rPr lang="en-US" sz="1800" i="1" dirty="0" err="1"/>
              <a:t>p</a:t>
            </a:r>
            <a:r>
              <a:rPr lang="en-US" sz="1800" i="1" baseline="-25000" dirty="0" err="1"/>
              <a:t>T</a:t>
            </a:r>
            <a:r>
              <a:rPr lang="en-US" sz="1800" i="1" dirty="0"/>
              <a:t>&lt;2 </a:t>
            </a:r>
            <a:r>
              <a:rPr lang="en-US" sz="1800" dirty="0" err="1"/>
              <a:t>GeV</a:t>
            </a:r>
            <a:endParaRPr lang="en-US" sz="1800" dirty="0"/>
          </a:p>
          <a:p>
            <a:pPr eaLnBrk="1" hangingPunct="1"/>
            <a:r>
              <a:rPr lang="en-US" sz="1800" dirty="0"/>
              <a:t>99% of all particle identified in HI </a:t>
            </a:r>
            <a:r>
              <a:rPr lang="en-US" sz="1800" dirty="0" smtClean="0"/>
              <a:t>Collisions  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dirty="0">
                <a:solidFill>
                  <a:srgbClr val="800000"/>
                </a:solidFill>
              </a:rPr>
              <a:t>Penetrating probes :  </a:t>
            </a:r>
            <a:endParaRPr lang="en-US" dirty="0" smtClean="0">
              <a:solidFill>
                <a:srgbClr val="800000"/>
              </a:solidFill>
            </a:endParaRPr>
          </a:p>
          <a:p>
            <a:pPr eaLnBrk="1" hangingPunct="1"/>
            <a:r>
              <a:rPr lang="en-US" sz="1800" dirty="0" smtClean="0"/>
              <a:t>high </a:t>
            </a:r>
            <a:r>
              <a:rPr lang="en-US" sz="1800" i="1" dirty="0" err="1"/>
              <a:t>p</a:t>
            </a:r>
            <a:r>
              <a:rPr lang="en-US" sz="1800" i="1" baseline="-25000" dirty="0" err="1"/>
              <a:t>T</a:t>
            </a:r>
            <a:r>
              <a:rPr lang="en-US" sz="1800" i="1" dirty="0"/>
              <a:t> </a:t>
            </a:r>
            <a:r>
              <a:rPr lang="en-US" sz="1800" dirty="0"/>
              <a:t>particles (jets), </a:t>
            </a:r>
            <a:r>
              <a:rPr lang="en-US" sz="1800" dirty="0" err="1"/>
              <a:t>quarkonia</a:t>
            </a:r>
            <a:r>
              <a:rPr lang="en-US" sz="1800" dirty="0"/>
              <a:t>, </a:t>
            </a:r>
            <a:r>
              <a:rPr lang="en-US" sz="1800" dirty="0" smtClean="0"/>
              <a:t>photons                                             </a:t>
            </a:r>
            <a:endParaRPr lang="en-US" sz="1800" dirty="0"/>
          </a:p>
          <a:p>
            <a:pPr eaLnBrk="1" hangingPunct="1"/>
            <a:r>
              <a:rPr lang="en-US" sz="1800" dirty="0"/>
              <a:t>and </a:t>
            </a:r>
            <a:r>
              <a:rPr lang="en-US" sz="1800" dirty="0" err="1"/>
              <a:t>dileptons</a:t>
            </a:r>
            <a:r>
              <a:rPr lang="en-US" sz="1800" dirty="0"/>
              <a:t>, heavy flavor </a:t>
            </a:r>
            <a:r>
              <a:rPr lang="en-US" sz="1800" dirty="0" smtClean="0"/>
              <a:t>hadrons</a:t>
            </a:r>
            <a:endParaRPr lang="en-US" sz="1800" dirty="0"/>
          </a:p>
          <a:p>
            <a:pPr eaLnBrk="1" hangingPunct="1"/>
            <a:r>
              <a:rPr lang="en-US" sz="1800" dirty="0"/>
              <a:t>Yield ~ # of binary collisions if no medium is formed </a:t>
            </a:r>
            <a:br>
              <a:rPr lang="en-US" sz="1800" dirty="0"/>
            </a:br>
            <a:r>
              <a:rPr lang="en-US" sz="1800" dirty="0"/>
              <a:t>(incoherent superposition of nucleon-nucleon </a:t>
            </a:r>
            <a:r>
              <a:rPr lang="en-US" sz="1800" dirty="0" smtClean="0"/>
              <a:t>scatterings)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Nuclear modification factor: </a:t>
            </a:r>
            <a:r>
              <a:rPr lang="en-US" sz="1800" i="1" dirty="0"/>
              <a:t>R</a:t>
            </a:r>
            <a:r>
              <a:rPr lang="en-US" sz="1800" i="1" baseline="-25000" dirty="0"/>
              <a:t>AA</a:t>
            </a:r>
            <a:r>
              <a:rPr lang="en-US" sz="1800" i="1" dirty="0"/>
              <a:t>= </a:t>
            </a:r>
            <a:r>
              <a:rPr lang="en-US" sz="1800" dirty="0"/>
              <a:t>yield in AA/ (yield in </a:t>
            </a:r>
            <a:r>
              <a:rPr lang="en-US" sz="1800" dirty="0" err="1"/>
              <a:t>pp</a:t>
            </a:r>
            <a:r>
              <a:rPr lang="en-US" sz="1800" dirty="0"/>
              <a:t> x # of binary collisions)  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524000" y="152400"/>
            <a:ext cx="6501750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Physics of heavy ion collisions and 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LQCD (cont’d)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5351593" cy="838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8000" y="3505200"/>
            <a:ext cx="2156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LQCD:</a:t>
            </a:r>
          </a:p>
          <a:p>
            <a:r>
              <a:rPr lang="en-US" sz="1800" i="1" dirty="0" err="1" smtClean="0">
                <a:solidFill>
                  <a:srgbClr val="0000FF"/>
                </a:solidFill>
              </a:rPr>
              <a:t>T</a:t>
            </a:r>
            <a:r>
              <a:rPr lang="en-US" sz="1800" i="1" baseline="-25000" dirty="0" err="1" smtClean="0">
                <a:solidFill>
                  <a:srgbClr val="0000FF"/>
                </a:solidFill>
              </a:rPr>
              <a:t>c</a:t>
            </a:r>
            <a:r>
              <a:rPr lang="en-US" sz="1800" dirty="0" smtClean="0">
                <a:solidFill>
                  <a:srgbClr val="0000FF"/>
                </a:solidFill>
              </a:rPr>
              <a:t>, </a:t>
            </a:r>
            <a:r>
              <a:rPr lang="en-US" sz="1800" dirty="0" err="1" smtClean="0">
                <a:solidFill>
                  <a:srgbClr val="0000FF"/>
                </a:solidFill>
              </a:rPr>
              <a:t>EoS</a:t>
            </a:r>
            <a:r>
              <a:rPr lang="en-US" sz="1800" dirty="0" smtClean="0">
                <a:solidFill>
                  <a:srgbClr val="0000FF"/>
                </a:solidFill>
              </a:rPr>
              <a:t>, fluctuations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of conserved charges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4724400"/>
            <a:ext cx="2024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90"/>
                </a:solidFill>
              </a:rPr>
              <a:t>LQCD:</a:t>
            </a:r>
          </a:p>
          <a:p>
            <a:r>
              <a:rPr lang="en-US" sz="1800" dirty="0" smtClean="0">
                <a:solidFill>
                  <a:srgbClr val="000090"/>
                </a:solidFill>
              </a:rPr>
              <a:t>Meson and field </a:t>
            </a:r>
          </a:p>
          <a:p>
            <a:r>
              <a:rPr lang="en-US" sz="1800" dirty="0" smtClean="0">
                <a:solidFill>
                  <a:srgbClr val="000090"/>
                </a:solidFill>
              </a:rPr>
              <a:t>Strength correlation </a:t>
            </a:r>
          </a:p>
          <a:p>
            <a:r>
              <a:rPr lang="en-US" sz="1800" dirty="0" smtClean="0">
                <a:solidFill>
                  <a:srgbClr val="000090"/>
                </a:solidFill>
              </a:rPr>
              <a:t>Functions with </a:t>
            </a:r>
          </a:p>
          <a:p>
            <a:r>
              <a:rPr lang="en-US" sz="1800" dirty="0">
                <a:solidFill>
                  <a:srgbClr val="000090"/>
                </a:solidFill>
              </a:rPr>
              <a:t>e</a:t>
            </a:r>
            <a:r>
              <a:rPr lang="en-US" sz="1800" dirty="0" smtClean="0">
                <a:solidFill>
                  <a:srgbClr val="000090"/>
                </a:solidFill>
              </a:rPr>
              <a:t>xception of jets</a:t>
            </a:r>
            <a:endParaRPr lang="en-US" sz="1800" dirty="0">
              <a:solidFill>
                <a:srgbClr val="00009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77000" y="3733800"/>
            <a:ext cx="381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77000" y="4953000"/>
            <a:ext cx="38100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324600" y="1295400"/>
            <a:ext cx="1143000" cy="1219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4200" y="1295400"/>
            <a:ext cx="1143000" cy="1219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24000" y="18288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19200" y="2133600"/>
            <a:ext cx="341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Nucleon density in the transverse plane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7600" y="685800"/>
            <a:ext cx="4101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</a:t>
            </a:r>
            <a:r>
              <a:rPr lang="en-US" sz="1600" dirty="0" smtClean="0"/>
              <a:t>n-elastic nucleon-nucleon cross section ~40mb</a:t>
            </a:r>
            <a:endParaRPr lang="en-US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657600" y="990600"/>
            <a:ext cx="152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600" y="2514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Baryon density is the smallest at </a:t>
            </a:r>
            <a:r>
              <a:rPr lang="en-US" sz="1800" i="1" dirty="0" smtClean="0"/>
              <a:t>y=0</a:t>
            </a:r>
            <a:r>
              <a:rPr lang="en-US" sz="1800" dirty="0" smtClean="0"/>
              <a:t> and almost zero to top RHIC and LHC energies and </a:t>
            </a:r>
          </a:p>
          <a:p>
            <a:r>
              <a:rPr lang="en-US" sz="1800" dirty="0"/>
              <a:t>i</a:t>
            </a:r>
            <a:r>
              <a:rPr lang="en-US" sz="1800" dirty="0" smtClean="0"/>
              <a:t>ncreases with </a:t>
            </a:r>
            <a:r>
              <a:rPr lang="en-US" sz="1800" i="1" dirty="0" smtClean="0"/>
              <a:t>y </a:t>
            </a:r>
            <a:endParaRPr lang="en-US" sz="18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1"/>
          <a:stretch>
            <a:fillRect/>
          </a:stretch>
        </p:blipFill>
        <p:spPr bwMode="auto">
          <a:xfrm>
            <a:off x="4800600" y="1524000"/>
            <a:ext cx="42291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304800" y="762000"/>
            <a:ext cx="4416425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Particle spectra and elliptic flow parameter </a:t>
            </a:r>
            <a:r>
              <a:rPr lang="en-US" sz="1800" dirty="0">
                <a:latin typeface="cmmi10"/>
                <a:cs typeface="cmmi10"/>
              </a:rPr>
              <a:t>v</a:t>
            </a:r>
            <a:r>
              <a:rPr lang="en-US" sz="1800" baseline="-16000" dirty="0">
                <a:cs typeface="+mn-cs"/>
              </a:rPr>
              <a:t>2</a:t>
            </a:r>
          </a:p>
          <a:p>
            <a:pPr>
              <a:defRPr/>
            </a:pPr>
            <a:endParaRPr lang="en-US" sz="1800" i="1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 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  </a:t>
            </a:r>
            <a:r>
              <a:rPr lang="en-US" sz="1800" i="1" dirty="0">
                <a:cs typeface="+mn-cs"/>
              </a:rPr>
              <a:t>pressure gradients create anisotropic flow</a:t>
            </a:r>
          </a:p>
        </p:txBody>
      </p:sp>
      <p:pic>
        <p:nvPicPr>
          <p:cNvPr id="23555" name="Picture 17" descr="Schematic of Collision Zon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429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67200"/>
            <a:ext cx="38830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228600" y="4800600"/>
            <a:ext cx="62484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66"/>
                </a:solidFill>
                <a:cs typeface="+mn-cs"/>
              </a:rPr>
              <a:t>Spatial anisotropy </a:t>
            </a:r>
          </a:p>
          <a:p>
            <a:pPr marL="285750" indent="-285750">
              <a:buFont typeface="Symbol" charset="0"/>
              <a:buChar char=""/>
              <a:defRPr/>
            </a:pPr>
            <a:r>
              <a:rPr lang="en-US" sz="1800" dirty="0">
                <a:solidFill>
                  <a:srgbClr val="000066"/>
                </a:solidFill>
                <a:cs typeface="+mn-cs"/>
              </a:rPr>
              <a:t>momentum space anisotropy</a:t>
            </a:r>
          </a:p>
          <a:p>
            <a:pPr>
              <a:defRPr/>
            </a:pPr>
            <a:r>
              <a:rPr lang="en-US" sz="1800" dirty="0">
                <a:solidFill>
                  <a:srgbClr val="000066"/>
                </a:solidFill>
                <a:cs typeface="+mn-cs"/>
              </a:rPr>
              <a:t>very small shear viscosity is needed to</a:t>
            </a:r>
          </a:p>
          <a:p>
            <a:pPr>
              <a:defRPr/>
            </a:pPr>
            <a:r>
              <a:rPr lang="en-US" sz="1800" dirty="0">
                <a:solidFill>
                  <a:srgbClr val="000066"/>
                </a:solidFill>
                <a:cs typeface="+mn-cs"/>
              </a:rPr>
              <a:t> have flow in a </a:t>
            </a:r>
            <a:r>
              <a:rPr lang="en-US" sz="1800" dirty="0" err="1">
                <a:solidFill>
                  <a:srgbClr val="000066"/>
                </a:solidFill>
                <a:cs typeface="+mn-cs"/>
              </a:rPr>
              <a:t>mesoscopic</a:t>
            </a:r>
            <a:r>
              <a:rPr lang="en-US" sz="1800" dirty="0">
                <a:solidFill>
                  <a:srgbClr val="000066"/>
                </a:solidFill>
                <a:cs typeface="+mn-cs"/>
              </a:rPr>
              <a:t> system</a:t>
            </a:r>
          </a:p>
          <a:p>
            <a:pPr>
              <a:defRPr/>
            </a:pPr>
            <a:r>
              <a:rPr lang="en-US" sz="1800" i="1" dirty="0">
                <a:cs typeface="+mn-cs"/>
              </a:rPr>
              <a:t>While water flows fine in usual </a:t>
            </a:r>
            <a:r>
              <a:rPr lang="en-US" sz="1800" i="1" dirty="0" err="1">
                <a:cs typeface="+mn-cs"/>
              </a:rPr>
              <a:t>circumstates</a:t>
            </a:r>
            <a:endParaRPr lang="en-US" sz="1800" i="1" dirty="0">
              <a:cs typeface="+mn-cs"/>
            </a:endParaRPr>
          </a:p>
          <a:p>
            <a:pPr>
              <a:defRPr/>
            </a:pPr>
            <a:r>
              <a:rPr lang="en-US" sz="1800" i="1" dirty="0">
                <a:cs typeface="+mn-cs"/>
              </a:rPr>
              <a:t>1000 water molecules will never flow (Edward </a:t>
            </a:r>
            <a:r>
              <a:rPr lang="en-US" sz="1800" i="1" dirty="0" err="1">
                <a:cs typeface="+mn-cs"/>
              </a:rPr>
              <a:t>Shuryak</a:t>
            </a:r>
            <a:r>
              <a:rPr lang="en-US" sz="1800" i="1" dirty="0">
                <a:cs typeface="+mn-cs"/>
              </a:rPr>
              <a:t>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133600" y="76200"/>
            <a:ext cx="4821238" cy="461963"/>
          </a:xfrm>
          <a:prstGeom prst="rect">
            <a:avLst/>
          </a:prstGeom>
          <a:solidFill>
            <a:srgbClr val="FFF5A1"/>
          </a:solidFill>
          <a:ln w="19050" cmpd="sng">
            <a:solidFill>
              <a:srgbClr val="FF0000"/>
            </a:solidFill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cs typeface="+mn-cs"/>
              </a:rPr>
              <a:t>The perfect liquid created in RHIC </a:t>
            </a:r>
          </a:p>
        </p:txBody>
      </p:sp>
      <p:sp>
        <p:nvSpPr>
          <p:cNvPr id="23559" name="TextBox 2"/>
          <p:cNvSpPr txBox="1">
            <a:spLocks noChangeArrowheads="1"/>
          </p:cNvSpPr>
          <p:nvPr/>
        </p:nvSpPr>
        <p:spPr bwMode="auto">
          <a:xfrm>
            <a:off x="5715000" y="1143000"/>
            <a:ext cx="327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00"/>
                </a:solidFill>
              </a:rPr>
              <a:t>P.P, Huovinen NPA837 (2010) 26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6200" y="762000"/>
            <a:ext cx="9144000" cy="58785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RHIC Scientists Serve Up "Perfect" Liquid</a:t>
            </a:r>
          </a:p>
          <a:p>
            <a:r>
              <a:rPr lang="en-US" sz="1600" dirty="0"/>
              <a:t>New state of matter more remarkable than predicted -- raising many new questions</a:t>
            </a:r>
          </a:p>
          <a:p>
            <a:r>
              <a:rPr lang="en-US" sz="1600" dirty="0"/>
              <a:t>Monday, April 18, 2005</a:t>
            </a:r>
          </a:p>
          <a:p>
            <a:r>
              <a:rPr lang="en-US" sz="1600" dirty="0"/>
              <a:t>TAMPA, FL -- The four detector groups conducting research at the </a:t>
            </a:r>
            <a:r>
              <a:rPr lang="en-US" sz="1600" u="sng" dirty="0"/>
              <a:t>Relativistic Heavy Ion Collider (RHIC) -- a giant atom "smasher" located at the U.S. Department of Energy's Brookhaven National Laboratory -- say they've created a new state of hot, dense matter out of the quarks and gluons that are the basic particles of atomic nuclei, but it is a state quite different and even more remarkable than had been predicted. In peer-reviewed papers summarizing the first three years of RHIC findings, the scientists say that instead of behaving like a gas of free quarks and gluons, as was expected, the matter created in RHIC's heavy ion collisions appears to be more like a </a:t>
            </a:r>
            <a:r>
              <a:rPr lang="en-US" sz="1600" i="1" u="sng" dirty="0"/>
              <a:t>liquid</a:t>
            </a:r>
            <a:r>
              <a:rPr lang="en-US" sz="1600" u="sng" dirty="0"/>
              <a:t>.</a:t>
            </a:r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1905000" y="115888"/>
            <a:ext cx="5852083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Hydrodynamic models in heavy ion collisions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4800600" cy="586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295400"/>
            <a:ext cx="2476499" cy="381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70941"/>
            <a:ext cx="2819400" cy="4912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600200"/>
            <a:ext cx="2895600" cy="1220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86200"/>
            <a:ext cx="3048000" cy="545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3847070"/>
            <a:ext cx="5295900" cy="5725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267200"/>
            <a:ext cx="3434080" cy="620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762000"/>
            <a:ext cx="241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Ideal hydrodynamics: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3352800"/>
            <a:ext cx="272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Viscous hydrodynamics: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2971800"/>
            <a:ext cx="6477000" cy="350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514600"/>
            <a:ext cx="26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hydro (</a:t>
            </a:r>
            <a:r>
              <a:rPr lang="en-US" sz="1800" dirty="0" err="1" smtClean="0"/>
              <a:t>Bjorken</a:t>
            </a:r>
            <a:r>
              <a:rPr lang="en-US" sz="1800" dirty="0" smtClean="0"/>
              <a:t> model):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2743200"/>
            <a:ext cx="1556657" cy="82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4953000"/>
            <a:ext cx="2438400" cy="7268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5029200"/>
            <a:ext cx="107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hydro: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-11418" y="5562600"/>
            <a:ext cx="569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Hydrodynamics works when viscous corrections are small : </a:t>
            </a:r>
            <a:endParaRPr lang="en-US" sz="1800" dirty="0">
              <a:solidFill>
                <a:srgbClr val="8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8800" y="5410200"/>
            <a:ext cx="1600200" cy="75303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7696200" y="5638800"/>
            <a:ext cx="3810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5791200"/>
            <a:ext cx="4787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3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1371600" y="76200"/>
            <a:ext cx="6955750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Hydrodynamic models in heavy ion collisions (cont’d</a:t>
            </a:r>
            <a:r>
              <a:rPr lang="en-US" dirty="0">
                <a:solidFill>
                  <a:srgbClr val="FF0000"/>
                </a:solidFill>
                <a:cs typeface="+mn-cs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685800"/>
            <a:ext cx="17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Hydro models: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143000"/>
            <a:ext cx="3204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1) </a:t>
            </a:r>
            <a:r>
              <a:rPr lang="en-US" sz="1800" dirty="0" smtClean="0">
                <a:solidFill>
                  <a:srgbClr val="FF0000"/>
                </a:solidFill>
              </a:rPr>
              <a:t>Specify initial conditions, e.g.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81807"/>
            <a:ext cx="2057400" cy="780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828800"/>
            <a:ext cx="401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</a:t>
            </a:r>
            <a:r>
              <a:rPr lang="en-US" sz="1600" dirty="0" smtClean="0"/>
              <a:t>ix constant to match the observed multiplicity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62200"/>
            <a:ext cx="2819400" cy="440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99" y="2286000"/>
            <a:ext cx="5867401" cy="672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828800"/>
            <a:ext cx="2209800" cy="3683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629400" y="1905000"/>
            <a:ext cx="304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" y="2971800"/>
            <a:ext cx="32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2) </a:t>
            </a:r>
            <a:r>
              <a:rPr lang="en-US" sz="1800" dirty="0" smtClean="0">
                <a:solidFill>
                  <a:srgbClr val="008000"/>
                </a:solidFill>
              </a:rPr>
              <a:t>Solve hydrodynamic equation </a:t>
            </a:r>
            <a:endParaRPr lang="en-US" sz="18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3657600"/>
            <a:ext cx="8661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3) </a:t>
            </a:r>
            <a:r>
              <a:rPr lang="en-US" sz="1800" dirty="0" smtClean="0">
                <a:solidFill>
                  <a:srgbClr val="FF0000"/>
                </a:solidFill>
              </a:rPr>
              <a:t>Stop hydro at the freeze-out temperature </a:t>
            </a:r>
            <a:r>
              <a:rPr lang="en-US" sz="1800" i="1" dirty="0" err="1" smtClean="0">
                <a:solidFill>
                  <a:srgbClr val="FF0000"/>
                </a:solidFill>
              </a:rPr>
              <a:t>T</a:t>
            </a:r>
            <a:r>
              <a:rPr lang="en-US" sz="1800" i="1" baseline="-25000" dirty="0" err="1" smtClean="0">
                <a:solidFill>
                  <a:srgbClr val="FF0000"/>
                </a:solidFill>
              </a:rPr>
              <a:t>f</a:t>
            </a:r>
            <a:r>
              <a:rPr lang="en-US" sz="1800" i="1" dirty="0">
                <a:solidFill>
                  <a:srgbClr val="FF0000"/>
                </a:solidFill>
              </a:rPr>
              <a:t> </a:t>
            </a:r>
            <a:r>
              <a:rPr lang="en-US" sz="1800" i="1" dirty="0" smtClean="0">
                <a:solidFill>
                  <a:srgbClr val="FF0000"/>
                </a:solidFill>
              </a:rPr>
              <a:t>~ 150 </a:t>
            </a:r>
            <a:r>
              <a:rPr lang="en-US" sz="1800" dirty="0" smtClean="0">
                <a:solidFill>
                  <a:srgbClr val="FF0000"/>
                </a:solidFill>
              </a:rPr>
              <a:t>MeV and </a:t>
            </a:r>
            <a:r>
              <a:rPr lang="en-US" sz="1800" dirty="0" err="1" smtClean="0">
                <a:solidFill>
                  <a:srgbClr val="FF0000"/>
                </a:solidFill>
              </a:rPr>
              <a:t>caclulate</a:t>
            </a:r>
            <a:r>
              <a:rPr lang="en-US" sz="1800" dirty="0" smtClean="0">
                <a:solidFill>
                  <a:srgbClr val="FF0000"/>
                </a:solidFill>
              </a:rPr>
              <a:t> the </a:t>
            </a:r>
            <a:r>
              <a:rPr lang="en-US" sz="1800" dirty="0" err="1" smtClean="0">
                <a:solidFill>
                  <a:srgbClr val="FF0000"/>
                </a:solidFill>
              </a:rPr>
              <a:t>freezout</a:t>
            </a:r>
            <a:r>
              <a:rPr lang="en-US" sz="1800" dirty="0" smtClean="0">
                <a:solidFill>
                  <a:srgbClr val="FF0000"/>
                </a:solidFill>
              </a:rPr>
              <a:t> surface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in space-time</a:t>
            </a:r>
          </a:p>
          <a:p>
            <a:endParaRPr lang="en-US" sz="1800" dirty="0"/>
          </a:p>
          <a:p>
            <a:r>
              <a:rPr lang="en-US" sz="1800" dirty="0" smtClean="0"/>
              <a:t>4) </a:t>
            </a:r>
            <a:r>
              <a:rPr lang="en-US" sz="1800" dirty="0" smtClean="0">
                <a:solidFill>
                  <a:srgbClr val="FF0000"/>
                </a:solidFill>
              </a:rPr>
              <a:t>Calculate particle distributions by matching hydro calculations to kinetic theory and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 smtClean="0">
                <a:solidFill>
                  <a:srgbClr val="FF0000"/>
                </a:solidFill>
              </a:rPr>
              <a:t>reeze-out surface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5029200"/>
            <a:ext cx="3825240" cy="7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6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140086"/>
            <a:ext cx="4876800" cy="3346314"/>
          </a:xfrm>
          <a:prstGeom prst="rect">
            <a:avLst/>
          </a:prstGeom>
        </p:spPr>
      </p:pic>
      <p:pic>
        <p:nvPicPr>
          <p:cNvPr id="3" name="Picture 2" descr="vn20-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79320"/>
            <a:ext cx="4724400" cy="3307080"/>
          </a:xfrm>
          <a:prstGeom prst="rect">
            <a:avLst/>
          </a:prstGeom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905000" y="115888"/>
            <a:ext cx="4688904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State of the art hydrodynamic model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838200"/>
            <a:ext cx="6994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800" dirty="0" smtClean="0"/>
              <a:t>Take into account higher order harmonics</a:t>
            </a:r>
          </a:p>
          <a:p>
            <a:pPr marL="342900" indent="-342900">
              <a:buAutoNum type="arabicParenR"/>
            </a:pPr>
            <a:r>
              <a:rPr lang="en-US" sz="1800" dirty="0" smtClean="0"/>
              <a:t>More realistic initial conditions based on gluon saturation (IP-</a:t>
            </a:r>
            <a:r>
              <a:rPr lang="en-US" sz="1800" dirty="0" err="1" smtClean="0"/>
              <a:t>glasma</a:t>
            </a:r>
            <a:r>
              <a:rPr lang="en-US" sz="1800" dirty="0" smtClean="0"/>
              <a:t>)</a:t>
            </a:r>
          </a:p>
          <a:p>
            <a:pPr marL="342900" indent="-342900">
              <a:buAutoNum type="arabicParenR"/>
            </a:pPr>
            <a:r>
              <a:rPr lang="en-US" sz="1800" dirty="0" smtClean="0"/>
              <a:t>3D viscous hydrodynamics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1752600"/>
            <a:ext cx="155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</a:rPr>
              <a:t>Schenke</a:t>
            </a:r>
            <a:r>
              <a:rPr lang="en-US" sz="2000" dirty="0" smtClean="0">
                <a:solidFill>
                  <a:srgbClr val="008000"/>
                </a:solidFill>
              </a:rPr>
              <a:t> et al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715000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The matter is more viscous at higher collisions energy as the temperature is higher 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9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2819400"/>
            <a:ext cx="4872037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71800"/>
            <a:ext cx="40417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09800" y="76200"/>
            <a:ext cx="4870450" cy="461963"/>
          </a:xfrm>
          <a:prstGeom prst="rect">
            <a:avLst/>
          </a:prstGeom>
          <a:gradFill flip="none" rotWithShape="1">
            <a:gsLst>
              <a:gs pos="0">
                <a:srgbClr val="FFFF99"/>
              </a:gs>
              <a:gs pos="100000">
                <a:srgbClr val="FFF7A3"/>
              </a:gs>
              <a:gs pos="1000">
                <a:srgbClr val="FFFF99"/>
              </a:gs>
            </a:gsLst>
            <a:lin ang="0" scaled="1"/>
            <a:tileRect/>
          </a:gradFill>
          <a:ln w="19050" cmpd="sng">
            <a:solidFill>
              <a:srgbClr val="FF0000"/>
            </a:solidFill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cs typeface="+mn-cs"/>
              </a:rPr>
              <a:t>How small  is the shear viscosity 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85800"/>
            <a:ext cx="8013700" cy="20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Validity of the hydrodynamics is governed by </a:t>
            </a:r>
            <a:r>
              <a:rPr lang="en-US" sz="1800" i="1" dirty="0" err="1">
                <a:cs typeface="+mn-cs"/>
              </a:rPr>
              <a:t>η</a:t>
            </a:r>
            <a:r>
              <a:rPr lang="en-US" sz="1800" i="1" dirty="0">
                <a:cs typeface="+mn-cs"/>
              </a:rPr>
              <a:t>/s</a:t>
            </a:r>
            <a:endParaRPr lang="en-US" sz="1800" dirty="0"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Hadron gas and QGP at very high temperature have large value </a:t>
            </a:r>
            <a:r>
              <a:rPr lang="en-US" sz="1800" i="1" dirty="0" err="1">
                <a:cs typeface="+mn-cs"/>
              </a:rPr>
              <a:t>η</a:t>
            </a:r>
            <a:r>
              <a:rPr lang="en-US" sz="1800" i="1" dirty="0">
                <a:cs typeface="+mn-cs"/>
              </a:rPr>
              <a:t>/s</a:t>
            </a:r>
            <a:r>
              <a:rPr lang="en-US" sz="1800" dirty="0">
                <a:cs typeface="+mn-cs"/>
              </a:rPr>
              <a:t> </a:t>
            </a: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Super-symmetric gauge theories at strong coupling  have small </a:t>
            </a:r>
            <a:r>
              <a:rPr lang="en-US" sz="1800" i="1" dirty="0" err="1">
                <a:cs typeface="+mn-cs"/>
              </a:rPr>
              <a:t>η</a:t>
            </a:r>
            <a:r>
              <a:rPr lang="en-US" sz="1800" i="1" dirty="0">
                <a:cs typeface="+mn-cs"/>
              </a:rPr>
              <a:t>/s </a:t>
            </a:r>
            <a:r>
              <a:rPr lang="en-US" sz="1800" dirty="0">
                <a:cs typeface="+mn-cs"/>
              </a:rPr>
              <a:t>with lower bound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dictated by quantum mechanics </a:t>
            </a:r>
            <a:r>
              <a:rPr lang="en-US" sz="1800" i="1" dirty="0" err="1">
                <a:cs typeface="+mn-cs"/>
              </a:rPr>
              <a:t>η</a:t>
            </a:r>
            <a:r>
              <a:rPr lang="en-US" sz="1800" i="1" dirty="0">
                <a:cs typeface="+mn-cs"/>
              </a:rPr>
              <a:t>/s&gt;1/(4 π</a:t>
            </a:r>
            <a:r>
              <a:rPr lang="en-US" sz="1800" dirty="0">
                <a:solidFill>
                  <a:srgbClr val="006600"/>
                </a:solidFill>
                <a:cs typeface="+mn-cs"/>
              </a:rPr>
              <a:t>) (</a:t>
            </a:r>
            <a:r>
              <a:rPr lang="en-US" sz="1800" dirty="0" err="1">
                <a:solidFill>
                  <a:srgbClr val="006600"/>
                </a:solidFill>
                <a:cs typeface="+mn-cs"/>
              </a:rPr>
              <a:t>Kovtun</a:t>
            </a:r>
            <a:r>
              <a:rPr lang="en-US" sz="1800" dirty="0">
                <a:solidFill>
                  <a:srgbClr val="006600"/>
                </a:solidFill>
                <a:cs typeface="+mn-cs"/>
              </a:rPr>
              <a:t>, Son </a:t>
            </a:r>
            <a:r>
              <a:rPr lang="en-US" sz="1800" dirty="0" err="1">
                <a:solidFill>
                  <a:srgbClr val="006600"/>
                </a:solidFill>
                <a:cs typeface="+mn-cs"/>
              </a:rPr>
              <a:t>Starinets</a:t>
            </a:r>
            <a:r>
              <a:rPr lang="en-US" sz="1800" dirty="0">
                <a:solidFill>
                  <a:srgbClr val="006600"/>
                </a:solidFill>
                <a:cs typeface="+mn-cs"/>
              </a:rPr>
              <a:t> 2005)</a:t>
            </a:r>
          </a:p>
          <a:p>
            <a:pPr marL="285750" indent="-285750">
              <a:buFont typeface="Symbol" charset="0"/>
              <a:buChar char=""/>
              <a:defRPr/>
            </a:pPr>
            <a:r>
              <a:rPr lang="en-US" sz="1800" dirty="0">
                <a:solidFill>
                  <a:srgbClr val="FF0000"/>
                </a:solidFill>
                <a:cs typeface="+mn-cs"/>
              </a:rPr>
              <a:t>QGP near the transition temperature </a:t>
            </a:r>
            <a:r>
              <a:rPr lang="en-US" sz="1800" i="1" dirty="0" err="1">
                <a:solidFill>
                  <a:srgbClr val="FF0000"/>
                </a:solidFill>
                <a:cs typeface="+mn-cs"/>
              </a:rPr>
              <a:t>T</a:t>
            </a:r>
            <a:r>
              <a:rPr lang="en-US" sz="1800" i="1" baseline="-17000" dirty="0" err="1">
                <a:solidFill>
                  <a:srgbClr val="FF0000"/>
                </a:solidFill>
                <a:cs typeface="+mn-cs"/>
              </a:rPr>
              <a:t>c</a:t>
            </a:r>
            <a:r>
              <a:rPr lang="en-US" sz="1800" dirty="0">
                <a:solidFill>
                  <a:srgbClr val="FF0000"/>
                </a:solidFill>
                <a:cs typeface="+mn-cs"/>
              </a:rPr>
              <a:t> has close to minimal </a:t>
            </a:r>
            <a:r>
              <a:rPr lang="en-US" sz="1800" i="1" dirty="0" err="1">
                <a:solidFill>
                  <a:srgbClr val="FF0000"/>
                </a:solidFill>
                <a:cs typeface="+mn-cs"/>
              </a:rPr>
              <a:t>η</a:t>
            </a:r>
            <a:r>
              <a:rPr lang="en-US" sz="1800" i="1" dirty="0">
                <a:solidFill>
                  <a:srgbClr val="FF0000"/>
                </a:solidFill>
                <a:cs typeface="+mn-cs"/>
              </a:rPr>
              <a:t>/s </a:t>
            </a:r>
          </a:p>
          <a:p>
            <a:pPr>
              <a:defRPr/>
            </a:pPr>
            <a:endParaRPr lang="en-US" sz="18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228600" y="6096000"/>
            <a:ext cx="5673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Extremely difficult to calculate in LQCD !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</a:rPr>
              <a:t>However, other transport coefficients are easier to calculate  </a:t>
            </a:r>
          </a:p>
        </p:txBody>
      </p:sp>
      <p:sp>
        <p:nvSpPr>
          <p:cNvPr id="24582" name="Rectangle 8"/>
          <p:cNvSpPr>
            <a:spLocks noChangeArrowheads="1"/>
          </p:cNvSpPr>
          <p:nvPr/>
        </p:nvSpPr>
        <p:spPr bwMode="auto">
          <a:xfrm>
            <a:off x="1143000" y="2590800"/>
            <a:ext cx="279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6600"/>
                </a:solidFill>
              </a:rPr>
              <a:t>Kovtun</a:t>
            </a:r>
            <a:r>
              <a:rPr lang="en-US" sz="1800" dirty="0">
                <a:solidFill>
                  <a:srgbClr val="006600"/>
                </a:solidFill>
              </a:rPr>
              <a:t>, Son </a:t>
            </a:r>
            <a:r>
              <a:rPr lang="en-US" sz="1800" dirty="0" err="1">
                <a:solidFill>
                  <a:srgbClr val="006600"/>
                </a:solidFill>
              </a:rPr>
              <a:t>Starinets</a:t>
            </a:r>
            <a:r>
              <a:rPr lang="en-US" sz="1800" dirty="0">
                <a:solidFill>
                  <a:srgbClr val="006600"/>
                </a:solidFill>
              </a:rPr>
              <a:t>, 2005</a:t>
            </a:r>
            <a:endParaRPr lang="en-US" sz="1800" dirty="0"/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6172200" y="2590800"/>
            <a:ext cx="191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00"/>
                </a:solidFill>
              </a:rPr>
              <a:t>Csernai et al, 2013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710036"/>
            <a:ext cx="6248400" cy="4875774"/>
          </a:xfrm>
          <a:prstGeom prst="rect">
            <a:avLst/>
          </a:prstGeom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417024" y="115888"/>
            <a:ext cx="4059976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Energy loss and jet suppression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6096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Energetic </a:t>
            </a:r>
            <a:r>
              <a:rPr lang="en-US" sz="1800" dirty="0" err="1" smtClean="0"/>
              <a:t>partons</a:t>
            </a:r>
            <a:r>
              <a:rPr lang="en-US" sz="1800" dirty="0" smtClean="0"/>
              <a:t> loose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nergy due to:</a:t>
            </a:r>
          </a:p>
          <a:p>
            <a:endParaRPr lang="en-US" sz="1800" dirty="0"/>
          </a:p>
          <a:p>
            <a:r>
              <a:rPr lang="en-US" sz="1800" dirty="0" err="1" smtClean="0"/>
              <a:t>Ellastic</a:t>
            </a:r>
            <a:r>
              <a:rPr lang="en-US" sz="1800" dirty="0" smtClean="0"/>
              <a:t> </a:t>
            </a:r>
            <a:r>
              <a:rPr lang="en-US" sz="1800" dirty="0" err="1"/>
              <a:t>s</a:t>
            </a:r>
            <a:r>
              <a:rPr lang="en-US" sz="1800" dirty="0" err="1" smtClean="0"/>
              <a:t>caterring</a:t>
            </a:r>
            <a:r>
              <a:rPr lang="en-US" sz="1800" dirty="0" smtClean="0"/>
              <a:t> with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constituents of the medium</a:t>
            </a:r>
            <a:endParaRPr lang="en-US" sz="1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22860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2000" y="228600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19200" y="228600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25146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209800" y="228600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" y="2895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895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057400" y="28911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200" y="44958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0" y="4491335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19200" y="4491335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47800" y="47199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209800" y="4491335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5100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" y="5100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057400" y="509647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" y="35814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Medium induced radiation</a:t>
            </a:r>
            <a:endParaRPr lang="en-US" sz="18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00200" y="4038600"/>
            <a:ext cx="11430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28600" y="5943600"/>
            <a:ext cx="304800" cy="2286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0" y="5715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Fewer </a:t>
            </a:r>
            <a:r>
              <a:rPr lang="en-US" sz="1800" dirty="0" err="1" smtClean="0"/>
              <a:t>partons</a:t>
            </a:r>
            <a:r>
              <a:rPr lang="en-US" sz="1800" dirty="0" smtClean="0"/>
              <a:t> t large </a:t>
            </a:r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baseline="-25000" dirty="0" smtClean="0"/>
              <a:t>   </a:t>
            </a:r>
            <a:r>
              <a:rPr lang="en-US" sz="1800" dirty="0" smtClean="0"/>
              <a:t>suppression of RAA; The observed suppression implies </a:t>
            </a:r>
          </a:p>
          <a:p>
            <a:r>
              <a:rPr lang="en-US" sz="1800" dirty="0" smtClean="0"/>
              <a:t>Large number of scattering centers =&gt; </a:t>
            </a:r>
            <a:r>
              <a:rPr lang="en-US" sz="1800" dirty="0" err="1" smtClean="0"/>
              <a:t>deconfined</a:t>
            </a:r>
            <a:r>
              <a:rPr lang="en-US" sz="1800" dirty="0" smtClean="0"/>
              <a:t> medium </a:t>
            </a:r>
            <a:endParaRPr 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381000" y="6400800"/>
            <a:ext cx="4247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Physics at the light cone, not accessible to LQCD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6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35"/>
          <p:cNvGrpSpPr>
            <a:grpSpLocks/>
          </p:cNvGrpSpPr>
          <p:nvPr/>
        </p:nvGrpSpPr>
        <p:grpSpPr bwMode="auto">
          <a:xfrm>
            <a:off x="228600" y="990600"/>
            <a:ext cx="3800475" cy="2514600"/>
            <a:chOff x="329" y="1584"/>
            <a:chExt cx="2618" cy="1868"/>
          </a:xfrm>
        </p:grpSpPr>
        <p:sp>
          <p:nvSpPr>
            <p:cNvPr id="25640" name="Line 36"/>
            <p:cNvSpPr>
              <a:spLocks noChangeAspect="1" noChangeShapeType="1"/>
            </p:cNvSpPr>
            <p:nvPr/>
          </p:nvSpPr>
          <p:spPr bwMode="auto">
            <a:xfrm>
              <a:off x="329" y="1809"/>
              <a:ext cx="0" cy="1640"/>
            </a:xfrm>
            <a:prstGeom prst="line">
              <a:avLst/>
            </a:prstGeom>
            <a:noFill/>
            <a:ln w="9525">
              <a:solidFill>
                <a:srgbClr val="7B72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37"/>
            <p:cNvSpPr>
              <a:spLocks noChangeAspect="1" noChangeShapeType="1"/>
            </p:cNvSpPr>
            <p:nvPr/>
          </p:nvSpPr>
          <p:spPr bwMode="auto">
            <a:xfrm flipV="1">
              <a:off x="329" y="2689"/>
              <a:ext cx="1661" cy="0"/>
            </a:xfrm>
            <a:prstGeom prst="line">
              <a:avLst/>
            </a:prstGeom>
            <a:noFill/>
            <a:ln w="9525">
              <a:solidFill>
                <a:srgbClr val="7B72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Freeform 38"/>
            <p:cNvSpPr>
              <a:spLocks noChangeAspect="1"/>
            </p:cNvSpPr>
            <p:nvPr/>
          </p:nvSpPr>
          <p:spPr bwMode="auto">
            <a:xfrm>
              <a:off x="508" y="1809"/>
              <a:ext cx="1391" cy="1560"/>
            </a:xfrm>
            <a:custGeom>
              <a:avLst/>
              <a:gdLst>
                <a:gd name="T0" fmla="*/ 0 w 1488"/>
                <a:gd name="T1" fmla="*/ 60 h 1872"/>
                <a:gd name="T2" fmla="*/ 14 w 1488"/>
                <a:gd name="T3" fmla="*/ 40 h 1872"/>
                <a:gd name="T4" fmla="*/ 53 w 1488"/>
                <a:gd name="T5" fmla="*/ 26 h 1872"/>
                <a:gd name="T6" fmla="*/ 158 w 1488"/>
                <a:gd name="T7" fmla="*/ 16 h 1872"/>
                <a:gd name="T8" fmla="*/ 414 w 1488"/>
                <a:gd name="T9" fmla="*/ 0 h 1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8" h="1872">
                  <a:moveTo>
                    <a:pt x="0" y="1872"/>
                  </a:moveTo>
                  <a:cubicBezTo>
                    <a:pt x="8" y="1648"/>
                    <a:pt x="16" y="1424"/>
                    <a:pt x="48" y="1248"/>
                  </a:cubicBezTo>
                  <a:cubicBezTo>
                    <a:pt x="80" y="1072"/>
                    <a:pt x="104" y="944"/>
                    <a:pt x="192" y="816"/>
                  </a:cubicBezTo>
                  <a:cubicBezTo>
                    <a:pt x="280" y="688"/>
                    <a:pt x="360" y="616"/>
                    <a:pt x="576" y="480"/>
                  </a:cubicBezTo>
                  <a:cubicBezTo>
                    <a:pt x="792" y="344"/>
                    <a:pt x="1140" y="172"/>
                    <a:pt x="1488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Freeform 39"/>
            <p:cNvSpPr>
              <a:spLocks noChangeAspect="1"/>
            </p:cNvSpPr>
            <p:nvPr/>
          </p:nvSpPr>
          <p:spPr bwMode="auto">
            <a:xfrm>
              <a:off x="498" y="2188"/>
              <a:ext cx="1392" cy="1200"/>
            </a:xfrm>
            <a:custGeom>
              <a:avLst/>
              <a:gdLst>
                <a:gd name="T0" fmla="*/ 0 w 1488"/>
                <a:gd name="T1" fmla="*/ 83 h 1392"/>
                <a:gd name="T2" fmla="*/ 14 w 1488"/>
                <a:gd name="T3" fmla="*/ 53 h 1392"/>
                <a:gd name="T4" fmla="*/ 28 w 1488"/>
                <a:gd name="T5" fmla="*/ 34 h 1392"/>
                <a:gd name="T6" fmla="*/ 67 w 1488"/>
                <a:gd name="T7" fmla="*/ 17 h 1392"/>
                <a:gd name="T8" fmla="*/ 161 w 1488"/>
                <a:gd name="T9" fmla="*/ 6 h 1392"/>
                <a:gd name="T10" fmla="*/ 420 w 1488"/>
                <a:gd name="T11" fmla="*/ 0 h 13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88" h="1392">
                  <a:moveTo>
                    <a:pt x="0" y="1392"/>
                  </a:moveTo>
                  <a:cubicBezTo>
                    <a:pt x="16" y="1220"/>
                    <a:pt x="32" y="1048"/>
                    <a:pt x="48" y="912"/>
                  </a:cubicBezTo>
                  <a:cubicBezTo>
                    <a:pt x="64" y="776"/>
                    <a:pt x="64" y="680"/>
                    <a:pt x="96" y="576"/>
                  </a:cubicBezTo>
                  <a:cubicBezTo>
                    <a:pt x="128" y="472"/>
                    <a:pt x="160" y="368"/>
                    <a:pt x="240" y="288"/>
                  </a:cubicBezTo>
                  <a:cubicBezTo>
                    <a:pt x="320" y="208"/>
                    <a:pt x="368" y="144"/>
                    <a:pt x="576" y="96"/>
                  </a:cubicBezTo>
                  <a:cubicBezTo>
                    <a:pt x="784" y="48"/>
                    <a:pt x="1336" y="16"/>
                    <a:pt x="1488" y="0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Rectangle 40"/>
            <p:cNvSpPr>
              <a:spLocks noChangeAspect="1" noChangeArrowheads="1"/>
            </p:cNvSpPr>
            <p:nvPr/>
          </p:nvSpPr>
          <p:spPr bwMode="auto">
            <a:xfrm>
              <a:off x="1939" y="1763"/>
              <a:ext cx="825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CF9D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000033"/>
                  </a:solidFill>
                  <a:latin typeface="Arial Rounded MT Bold" charset="0"/>
                </a:rPr>
                <a:t>Confined</a:t>
              </a:r>
              <a:endParaRPr lang="en-US" sz="1800">
                <a:solidFill>
                  <a:srgbClr val="000033"/>
                </a:solidFill>
                <a:latin typeface="Comic Sans MS" charset="0"/>
              </a:endParaRPr>
            </a:p>
          </p:txBody>
        </p:sp>
        <p:sp>
          <p:nvSpPr>
            <p:cNvPr id="25645" name="Rectangle 41"/>
            <p:cNvSpPr>
              <a:spLocks noChangeAspect="1" noChangeArrowheads="1"/>
            </p:cNvSpPr>
            <p:nvPr/>
          </p:nvSpPr>
          <p:spPr bwMode="auto">
            <a:xfrm>
              <a:off x="1933" y="2159"/>
              <a:ext cx="101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CF9D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CC0000"/>
                  </a:solidFill>
                  <a:latin typeface="Arial Rounded MT Bold" charset="0"/>
                </a:rPr>
                <a:t>Deconfined</a:t>
              </a:r>
              <a:endParaRPr lang="en-US" sz="1800">
                <a:solidFill>
                  <a:srgbClr val="CC0000"/>
                </a:solidFill>
                <a:latin typeface="Comic Sans MS" charset="0"/>
              </a:endParaRPr>
            </a:p>
          </p:txBody>
        </p:sp>
        <p:sp>
          <p:nvSpPr>
            <p:cNvPr id="80938" name="Rectangle 42"/>
            <p:cNvSpPr>
              <a:spLocks noChangeAspect="1" noChangeArrowheads="1"/>
            </p:cNvSpPr>
            <p:nvPr/>
          </p:nvSpPr>
          <p:spPr bwMode="auto">
            <a:xfrm>
              <a:off x="1877" y="2693"/>
              <a:ext cx="1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CF9D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>
                  <a:solidFill>
                    <a:srgbClr val="7B725F"/>
                  </a:solidFill>
                  <a:latin typeface="Comic Sans MS" charset="0"/>
                  <a:cs typeface="+mn-cs"/>
                </a:rPr>
                <a:t>r</a:t>
              </a:r>
              <a:endParaRPr lang="en-US" sz="2100">
                <a:solidFill>
                  <a:srgbClr val="D1CF9D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  <a:cs typeface="+mn-cs"/>
              </a:endParaRPr>
            </a:p>
          </p:txBody>
        </p:sp>
        <p:sp>
          <p:nvSpPr>
            <p:cNvPr id="80939" name="Rectangle 43"/>
            <p:cNvSpPr>
              <a:spLocks noChangeAspect="1" noChangeArrowheads="1"/>
            </p:cNvSpPr>
            <p:nvPr/>
          </p:nvSpPr>
          <p:spPr bwMode="auto">
            <a:xfrm>
              <a:off x="336" y="1584"/>
              <a:ext cx="577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8C7B7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D1CF9D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solidFill>
                    <a:srgbClr val="7B725F"/>
                  </a:solidFill>
                  <a:latin typeface="Comic Sans MS" charset="0"/>
                  <a:cs typeface="+mn-cs"/>
                </a:rPr>
                <a:t>V(r)</a:t>
              </a:r>
              <a:endParaRPr lang="en-US" sz="1800" dirty="0">
                <a:solidFill>
                  <a:srgbClr val="D1CF9D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  <a:cs typeface="+mn-cs"/>
              </a:endParaRPr>
            </a:p>
          </p:txBody>
        </p:sp>
        <p:sp>
          <p:nvSpPr>
            <p:cNvPr id="80940" name="Freeform 44"/>
            <p:cNvSpPr>
              <a:spLocks noChangeAspect="1"/>
            </p:cNvSpPr>
            <p:nvPr/>
          </p:nvSpPr>
          <p:spPr bwMode="auto">
            <a:xfrm>
              <a:off x="495" y="2448"/>
              <a:ext cx="1319" cy="1004"/>
            </a:xfrm>
            <a:custGeom>
              <a:avLst/>
              <a:gdLst>
                <a:gd name="T0" fmla="*/ 0 w 1200"/>
                <a:gd name="T1" fmla="*/ 968 h 968"/>
                <a:gd name="T2" fmla="*/ 48 w 1200"/>
                <a:gd name="T3" fmla="*/ 440 h 968"/>
                <a:gd name="T4" fmla="*/ 144 w 1200"/>
                <a:gd name="T5" fmla="*/ 152 h 968"/>
                <a:gd name="T6" fmla="*/ 384 w 1200"/>
                <a:gd name="T7" fmla="*/ 56 h 968"/>
                <a:gd name="T8" fmla="*/ 960 w 1200"/>
                <a:gd name="T9" fmla="*/ 8 h 968"/>
                <a:gd name="T10" fmla="*/ 1200 w 1200"/>
                <a:gd name="T11" fmla="*/ 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0" h="968">
                  <a:moveTo>
                    <a:pt x="0" y="968"/>
                  </a:moveTo>
                  <a:cubicBezTo>
                    <a:pt x="12" y="772"/>
                    <a:pt x="24" y="576"/>
                    <a:pt x="48" y="440"/>
                  </a:cubicBezTo>
                  <a:cubicBezTo>
                    <a:pt x="72" y="304"/>
                    <a:pt x="88" y="216"/>
                    <a:pt x="144" y="152"/>
                  </a:cubicBezTo>
                  <a:cubicBezTo>
                    <a:pt x="200" y="88"/>
                    <a:pt x="248" y="80"/>
                    <a:pt x="384" y="56"/>
                  </a:cubicBezTo>
                  <a:cubicBezTo>
                    <a:pt x="520" y="32"/>
                    <a:pt x="824" y="16"/>
                    <a:pt x="960" y="8"/>
                  </a:cubicBezTo>
                  <a:cubicBezTo>
                    <a:pt x="1096" y="0"/>
                    <a:pt x="1148" y="4"/>
                    <a:pt x="1200" y="8"/>
                  </a:cubicBezTo>
                </a:path>
              </a:pathLst>
            </a:custGeom>
            <a:noFill/>
            <a:ln w="31750" cap="flat" cmpd="sng">
              <a:solidFill>
                <a:srgbClr val="800080"/>
              </a:solidFill>
              <a:prstDash val="solid"/>
              <a:round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0941" name="Rectangle 45"/>
          <p:cNvSpPr>
            <a:spLocks noChangeArrowheads="1"/>
          </p:cNvSpPr>
          <p:nvPr/>
        </p:nvSpPr>
        <p:spPr bwMode="auto">
          <a:xfrm>
            <a:off x="838200" y="2971800"/>
            <a:ext cx="3403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6600"/>
                </a:solidFill>
                <a:cs typeface="+mn-cs"/>
              </a:rPr>
              <a:t>Matsui and </a:t>
            </a:r>
            <a:r>
              <a:rPr lang="en-US" sz="1800" dirty="0" err="1">
                <a:solidFill>
                  <a:srgbClr val="006600"/>
                </a:solidFill>
                <a:cs typeface="+mn-cs"/>
              </a:rPr>
              <a:t>Satz</a:t>
            </a:r>
            <a:r>
              <a:rPr lang="en-US" sz="1800" dirty="0">
                <a:solidFill>
                  <a:srgbClr val="006600"/>
                </a:solidFill>
                <a:cs typeface="+mn-cs"/>
              </a:rPr>
              <a:t> PLB 178 (86) 416</a:t>
            </a:r>
          </a:p>
        </p:txBody>
      </p:sp>
      <p:grpSp>
        <p:nvGrpSpPr>
          <p:cNvPr id="25603" name="Group 47"/>
          <p:cNvGrpSpPr>
            <a:grpSpLocks/>
          </p:cNvGrpSpPr>
          <p:nvPr/>
        </p:nvGrpSpPr>
        <p:grpSpPr bwMode="auto">
          <a:xfrm>
            <a:off x="228600" y="3722688"/>
            <a:ext cx="1960563" cy="2830512"/>
            <a:chOff x="998" y="1004"/>
            <a:chExt cx="1424" cy="2014"/>
          </a:xfrm>
        </p:grpSpPr>
        <p:grpSp>
          <p:nvGrpSpPr>
            <p:cNvPr id="25612" name="Group 48"/>
            <p:cNvGrpSpPr>
              <a:grpSpLocks/>
            </p:cNvGrpSpPr>
            <p:nvPr/>
          </p:nvGrpSpPr>
          <p:grpSpPr bwMode="auto">
            <a:xfrm>
              <a:off x="998" y="1004"/>
              <a:ext cx="1424" cy="2014"/>
              <a:chOff x="998" y="1004"/>
              <a:chExt cx="1424" cy="2014"/>
            </a:xfrm>
          </p:grpSpPr>
          <p:sp>
            <p:nvSpPr>
              <p:cNvPr id="80945" name="Rectangle 49"/>
              <p:cNvSpPr>
                <a:spLocks noChangeArrowheads="1"/>
              </p:cNvSpPr>
              <p:nvPr/>
            </p:nvSpPr>
            <p:spPr bwMode="auto">
              <a:xfrm>
                <a:off x="998" y="1004"/>
                <a:ext cx="477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600" b="1">
                    <a:solidFill>
                      <a:srgbClr val="990000"/>
                    </a:solidFill>
                    <a:latin typeface="Comic Sans MS" charset="0"/>
                    <a:cs typeface="+mn-cs"/>
                  </a:rPr>
                  <a:t>T/T</a:t>
                </a:r>
                <a:r>
                  <a:rPr lang="en-US" sz="1600" b="1" baseline="-25000">
                    <a:solidFill>
                      <a:srgbClr val="990000"/>
                    </a:solidFill>
                    <a:latin typeface="Comic Sans MS" charset="0"/>
                    <a:cs typeface="+mn-cs"/>
                  </a:rPr>
                  <a:t>C</a:t>
                </a:r>
              </a:p>
            </p:txBody>
          </p:sp>
          <p:sp>
            <p:nvSpPr>
              <p:cNvPr id="80946" name="Rectangle 50"/>
              <p:cNvSpPr>
                <a:spLocks noChangeArrowheads="1"/>
              </p:cNvSpPr>
              <p:nvPr/>
            </p:nvSpPr>
            <p:spPr bwMode="auto">
              <a:xfrm>
                <a:off x="1521" y="1013"/>
                <a:ext cx="901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600" b="1">
                    <a:solidFill>
                      <a:srgbClr val="25190E"/>
                    </a:solidFill>
                    <a:latin typeface="Comic Sans MS" charset="0"/>
                    <a:cs typeface="+mn-cs"/>
                  </a:rPr>
                  <a:t>1/</a:t>
                </a:r>
                <a:r>
                  <a:rPr lang="en-US" sz="1600" b="1">
                    <a:solidFill>
                      <a:srgbClr val="25190E"/>
                    </a:solidFill>
                    <a:latin typeface="Comic Sans MS" charset="0"/>
                    <a:cs typeface="+mn-cs"/>
                    <a:sym typeface="Symbol" charset="0"/>
                  </a:rPr>
                  <a:t></a:t>
                </a:r>
                <a:r>
                  <a:rPr lang="en-US" sz="1600" b="1">
                    <a:solidFill>
                      <a:srgbClr val="25190E"/>
                    </a:solidFill>
                    <a:latin typeface="Comic Sans MS" charset="0"/>
                    <a:cs typeface="+mn-cs"/>
                  </a:rPr>
                  <a:t>r</a:t>
                </a:r>
                <a:r>
                  <a:rPr lang="en-US" sz="1600" b="1">
                    <a:solidFill>
                      <a:srgbClr val="25190E"/>
                    </a:solidFill>
                    <a:latin typeface="Comic Sans MS" charset="0"/>
                    <a:cs typeface="+mn-cs"/>
                    <a:sym typeface="Symbol" charset="0"/>
                  </a:rPr>
                  <a:t></a:t>
                </a:r>
                <a:r>
                  <a:rPr lang="en-US" sz="1600">
                    <a:solidFill>
                      <a:srgbClr val="25190E"/>
                    </a:solidFill>
                    <a:latin typeface="Comic Sans MS" charset="0"/>
                    <a:cs typeface="+mn-cs"/>
                  </a:rPr>
                  <a:t> [fm</a:t>
                </a:r>
                <a:r>
                  <a:rPr lang="en-US" sz="1600" baseline="30000">
                    <a:solidFill>
                      <a:srgbClr val="25190E"/>
                    </a:solidFill>
                    <a:latin typeface="Comic Sans MS" charset="0"/>
                    <a:cs typeface="+mn-cs"/>
                  </a:rPr>
                  <a:t>-1</a:t>
                </a:r>
                <a:r>
                  <a:rPr lang="en-US" sz="1600">
                    <a:solidFill>
                      <a:srgbClr val="25190E"/>
                    </a:solidFill>
                    <a:latin typeface="Comic Sans MS" charset="0"/>
                    <a:cs typeface="+mn-cs"/>
                  </a:rPr>
                  <a:t>]</a:t>
                </a:r>
              </a:p>
            </p:txBody>
          </p:sp>
          <p:grpSp>
            <p:nvGrpSpPr>
              <p:cNvPr id="25616" name="Group 51"/>
              <p:cNvGrpSpPr>
                <a:grpSpLocks/>
              </p:cNvGrpSpPr>
              <p:nvPr/>
            </p:nvGrpSpPr>
            <p:grpSpPr bwMode="auto">
              <a:xfrm>
                <a:off x="1380" y="1206"/>
                <a:ext cx="336" cy="1812"/>
                <a:chOff x="2646" y="1200"/>
                <a:chExt cx="336" cy="1812"/>
              </a:xfrm>
            </p:grpSpPr>
            <p:sp>
              <p:nvSpPr>
                <p:cNvPr id="80948" name="AutoShape 52"/>
                <p:cNvSpPr>
                  <a:spLocks noChangeArrowheads="1"/>
                </p:cNvSpPr>
                <p:nvPr/>
              </p:nvSpPr>
              <p:spPr bwMode="auto">
                <a:xfrm>
                  <a:off x="2736" y="1200"/>
                  <a:ext cx="144" cy="1776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0949" name="Oval 53"/>
                <p:cNvSpPr>
                  <a:spLocks noChangeArrowheads="1"/>
                </p:cNvSpPr>
                <p:nvPr/>
              </p:nvSpPr>
              <p:spPr bwMode="auto">
                <a:xfrm>
                  <a:off x="2646" y="2677"/>
                  <a:ext cx="340" cy="335"/>
                </a:xfrm>
                <a:prstGeom prst="ellipse">
                  <a:avLst/>
                </a:prstGeom>
                <a:solidFill>
                  <a:srgbClr val="990000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0950" name="Rectangle 54"/>
                <p:cNvSpPr>
                  <a:spLocks noChangeArrowheads="1"/>
                </p:cNvSpPr>
                <p:nvPr/>
              </p:nvSpPr>
              <p:spPr bwMode="auto">
                <a:xfrm>
                  <a:off x="2766" y="1968"/>
                  <a:ext cx="98" cy="816"/>
                </a:xfrm>
                <a:prstGeom prst="rect">
                  <a:avLst/>
                </a:prstGeom>
                <a:solidFill>
                  <a:srgbClr val="99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grpSp>
              <p:nvGrpSpPr>
                <p:cNvPr id="25626" name="Group 55"/>
                <p:cNvGrpSpPr>
                  <a:grpSpLocks/>
                </p:cNvGrpSpPr>
                <p:nvPr/>
              </p:nvGrpSpPr>
              <p:grpSpPr bwMode="auto">
                <a:xfrm rot="10800000">
                  <a:off x="2754" y="1296"/>
                  <a:ext cx="48" cy="1344"/>
                  <a:chOff x="768" y="1296"/>
                  <a:chExt cx="96" cy="1200"/>
                </a:xfrm>
              </p:grpSpPr>
              <p:sp>
                <p:nvSpPr>
                  <p:cNvPr id="80952" name="Line 5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131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53" name="Line 5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155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54" name="Line 5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179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55" name="Line 5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203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56" name="Line 6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227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57" name="Line 6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0" y="2515"/>
                    <a:ext cx="99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25627" name="Group 62"/>
                <p:cNvGrpSpPr>
                  <a:grpSpLocks/>
                </p:cNvGrpSpPr>
                <p:nvPr/>
              </p:nvGrpSpPr>
              <p:grpSpPr bwMode="auto">
                <a:xfrm rot="10800000" flipH="1">
                  <a:off x="2754" y="1440"/>
                  <a:ext cx="54" cy="1344"/>
                  <a:chOff x="768" y="1296"/>
                  <a:chExt cx="96" cy="1200"/>
                </a:xfrm>
              </p:grpSpPr>
              <p:sp>
                <p:nvSpPr>
                  <p:cNvPr id="80959" name="Line 6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29" y="12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60" name="Line 6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29" y="153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61" name="Line 6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29" y="177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62" name="Line 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68" y="2035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63" name="Line 6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68" y="2275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0964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68" y="2515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</p:grpSp>
          <p:sp>
            <p:nvSpPr>
              <p:cNvPr id="80965" name="Rectangle 69"/>
              <p:cNvSpPr>
                <a:spLocks noChangeArrowheads="1"/>
              </p:cNvSpPr>
              <p:nvPr/>
            </p:nvSpPr>
            <p:spPr bwMode="auto">
              <a:xfrm>
                <a:off x="1639" y="1328"/>
                <a:ext cx="457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(1S)</a:t>
                </a:r>
              </a:p>
            </p:txBody>
          </p:sp>
          <p:sp>
            <p:nvSpPr>
              <p:cNvPr id="80966" name="Rectangle 70"/>
              <p:cNvSpPr>
                <a:spLocks noChangeArrowheads="1"/>
              </p:cNvSpPr>
              <p:nvPr/>
            </p:nvSpPr>
            <p:spPr bwMode="auto">
              <a:xfrm flipH="1">
                <a:off x="1623" y="1722"/>
                <a:ext cx="617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</a:rPr>
                  <a:t>J/</a:t>
                </a: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(1S)</a:t>
                </a:r>
              </a:p>
            </p:txBody>
          </p:sp>
          <p:sp>
            <p:nvSpPr>
              <p:cNvPr id="80967" name="Rectangle 71"/>
              <p:cNvSpPr>
                <a:spLocks noChangeArrowheads="1"/>
              </p:cNvSpPr>
              <p:nvPr/>
            </p:nvSpPr>
            <p:spPr bwMode="auto">
              <a:xfrm>
                <a:off x="1638" y="2292"/>
                <a:ext cx="467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</a:t>
                </a:r>
                <a:r>
                  <a:rPr lang="en-US" sz="1400" baseline="-250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c</a:t>
                </a: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(1P)</a:t>
                </a:r>
              </a:p>
            </p:txBody>
          </p:sp>
          <p:sp>
            <p:nvSpPr>
              <p:cNvPr id="80968" name="Rectangle 72"/>
              <p:cNvSpPr>
                <a:spLocks noChangeArrowheads="1"/>
              </p:cNvSpPr>
              <p:nvPr/>
            </p:nvSpPr>
            <p:spPr bwMode="auto">
              <a:xfrm>
                <a:off x="1633" y="2561"/>
                <a:ext cx="521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</a:t>
                </a:r>
                <a:r>
                  <a:rPr lang="ja-JP" alt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’</a:t>
                </a: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(2S)</a:t>
                </a:r>
              </a:p>
            </p:txBody>
          </p:sp>
          <p:sp>
            <p:nvSpPr>
              <p:cNvPr id="80969" name="Rectangle 73"/>
              <p:cNvSpPr>
                <a:spLocks noChangeArrowheads="1"/>
              </p:cNvSpPr>
              <p:nvPr/>
            </p:nvSpPr>
            <p:spPr bwMode="auto">
              <a:xfrm>
                <a:off x="1634" y="2100"/>
                <a:ext cx="518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</a:t>
                </a:r>
                <a:r>
                  <a:rPr lang="en-US" sz="1400" baseline="-250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b</a:t>
                </a:r>
                <a:r>
                  <a:rPr lang="ja-JP" alt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’</a:t>
                </a: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(2P)</a:t>
                </a:r>
              </a:p>
            </p:txBody>
          </p:sp>
          <p:sp>
            <p:nvSpPr>
              <p:cNvPr id="80970" name="Rectangle 74"/>
              <p:cNvSpPr>
                <a:spLocks noChangeArrowheads="1"/>
              </p:cNvSpPr>
              <p:nvPr/>
            </p:nvSpPr>
            <p:spPr bwMode="auto">
              <a:xfrm>
                <a:off x="1633" y="2436"/>
                <a:ext cx="533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</a:t>
                </a:r>
                <a:r>
                  <a:rPr lang="ja-JP" altLang="en-US" sz="1400">
                    <a:solidFill>
                      <a:srgbClr val="000000"/>
                    </a:solidFill>
                    <a:latin typeface="Arial"/>
                    <a:cs typeface="+mn-cs"/>
                    <a:sym typeface="Symbol" charset="0"/>
                  </a:rPr>
                  <a:t>’’</a:t>
                </a:r>
                <a:r>
                  <a:rPr lang="en-US" sz="1400">
                    <a:solidFill>
                      <a:srgbClr val="000000"/>
                    </a:solidFill>
                    <a:latin typeface="Comic Sans MS" charset="0"/>
                    <a:cs typeface="+mn-cs"/>
                    <a:sym typeface="Symbol" charset="0"/>
                  </a:rPr>
                  <a:t>(3S)</a:t>
                </a:r>
              </a:p>
            </p:txBody>
          </p:sp>
        </p:grpSp>
        <p:sp>
          <p:nvSpPr>
            <p:cNvPr id="80971" name="AutoShape 75"/>
            <p:cNvSpPr>
              <a:spLocks noChangeArrowheads="1"/>
            </p:cNvSpPr>
            <p:nvPr/>
          </p:nvSpPr>
          <p:spPr bwMode="auto">
            <a:xfrm rot="1037806">
              <a:off x="1422" y="2718"/>
              <a:ext cx="96" cy="192"/>
            </a:xfrm>
            <a:prstGeom prst="moon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80976" name="Picture 8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14400"/>
            <a:ext cx="7620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2133600"/>
            <a:ext cx="1295400" cy="334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98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2582863" y="76200"/>
            <a:ext cx="3606800" cy="461963"/>
          </a:xfrm>
          <a:prstGeom prst="rect">
            <a:avLst/>
          </a:prstGeom>
          <a:solidFill>
            <a:srgbClr val="FFF5A1"/>
          </a:solidFill>
          <a:ln w="19050" cmpd="sng">
            <a:solidFill>
              <a:srgbClr val="FF0000"/>
            </a:solidFill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FF0000"/>
                </a:solidFill>
                <a:latin typeface="Arial" charset="0"/>
                <a:cs typeface="+mn-cs"/>
              </a:rPr>
              <a:t>Quarkonium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+mn-cs"/>
              </a:rPr>
              <a:t> suppression </a:t>
            </a:r>
          </a:p>
        </p:txBody>
      </p:sp>
      <p:sp>
        <p:nvSpPr>
          <p:cNvPr id="25608" name="TextBox 2"/>
          <p:cNvSpPr txBox="1">
            <a:spLocks noChangeArrowheads="1"/>
          </p:cNvSpPr>
          <p:nvPr/>
        </p:nvSpPr>
        <p:spPr bwMode="auto">
          <a:xfrm>
            <a:off x="2514600" y="3886200"/>
            <a:ext cx="1981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Melting depends</a:t>
            </a:r>
          </a:p>
          <a:p>
            <a:pPr eaLnBrk="1" hangingPunct="1"/>
            <a:r>
              <a:rPr lang="en-US" sz="1800"/>
              <a:t>on the binding</a:t>
            </a:r>
          </a:p>
          <a:p>
            <a:pPr eaLnBrk="1" hangingPunct="1"/>
            <a:r>
              <a:rPr lang="en-US" sz="1800"/>
              <a:t>energy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QGP</a:t>
            </a:r>
          </a:p>
          <a:p>
            <a:pPr eaLnBrk="1" hangingPunct="1"/>
            <a:r>
              <a:rPr lang="en-US" sz="1800"/>
              <a:t>thermometer</a:t>
            </a:r>
          </a:p>
        </p:txBody>
      </p:sp>
      <p:sp>
        <p:nvSpPr>
          <p:cNvPr id="4" name="Down Arrow 3"/>
          <p:cNvSpPr/>
          <p:nvPr/>
        </p:nvSpPr>
        <p:spPr>
          <a:xfrm>
            <a:off x="3048000" y="4953000"/>
            <a:ext cx="228600" cy="457200"/>
          </a:xfrm>
          <a:prstGeom prst="down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81050"/>
            <a:ext cx="42672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33600" y="76200"/>
            <a:ext cx="5756275" cy="461963"/>
          </a:xfrm>
          <a:prstGeom prst="rect">
            <a:avLst/>
          </a:prstGeom>
          <a:solidFill>
            <a:srgbClr val="FFF5A1"/>
          </a:solidFill>
          <a:ln w="19050" cmpd="sng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cs typeface="+mn-cs"/>
              </a:rPr>
              <a:t>Strongly coupled QGP and heavy quarks </a:t>
            </a:r>
          </a:p>
        </p:txBody>
      </p:sp>
      <p:pic>
        <p:nvPicPr>
          <p:cNvPr id="26626" name="Picture 4" descr="fig3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98563"/>
            <a:ext cx="5105400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015789"/>
            <a:ext cx="1752600" cy="4800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98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9" t="-11342" r="-5539" b="-11342"/>
          <a:stretch>
            <a:fillRect/>
          </a:stretch>
        </p:blipFill>
        <p:spPr bwMode="auto">
          <a:xfrm>
            <a:off x="228600" y="4724400"/>
            <a:ext cx="3581400" cy="19335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28800" y="4078288"/>
            <a:ext cx="232568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Symbol" charset="0"/>
              <a:buChar char=""/>
              <a:defRPr/>
            </a:pPr>
            <a:r>
              <a:rPr lang="en-US" sz="1800" dirty="0" err="1">
                <a:cs typeface="+mn-cs"/>
              </a:rPr>
              <a:t>Langevin</a:t>
            </a:r>
            <a:r>
              <a:rPr lang="en-US" sz="1800" dirty="0">
                <a:cs typeface="+mn-cs"/>
              </a:rPr>
              <a:t> dynamics:</a:t>
            </a:r>
          </a:p>
          <a:p>
            <a:pPr>
              <a:defRPr/>
            </a:pPr>
            <a:endParaRPr lang="en-US" sz="1800" dirty="0"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3225"/>
            <a:ext cx="3983038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631" name="TextBox 10"/>
          <p:cNvSpPr txBox="1">
            <a:spLocks noChangeArrowheads="1"/>
          </p:cNvSpPr>
          <p:nvPr/>
        </p:nvSpPr>
        <p:spPr bwMode="auto">
          <a:xfrm>
            <a:off x="152400" y="838200"/>
            <a:ext cx="6173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Heavy quarks </a:t>
            </a:r>
            <a:r>
              <a:rPr lang="en-US" sz="1800" i="1"/>
              <a:t>( M</a:t>
            </a:r>
            <a:r>
              <a:rPr lang="en-US" sz="1800" i="1" baseline="-17000"/>
              <a:t>c</a:t>
            </a:r>
            <a:r>
              <a:rPr lang="en-US" sz="1800" i="1"/>
              <a:t> ~ 1.5 GeV</a:t>
            </a:r>
            <a:r>
              <a:rPr lang="en-US" sz="1800"/>
              <a:t> ) flow in the strongly coupled QGP</a:t>
            </a:r>
          </a:p>
        </p:txBody>
      </p: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1143000" y="1371600"/>
            <a:ext cx="214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Analogy from Jamie Nagle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rhi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51054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3" descr="QCDOCatBN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51250"/>
            <a:ext cx="49530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5354637" y="152400"/>
            <a:ext cx="325596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Relativistic Heavy Ion Collisions</a:t>
            </a:r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12" name="Picture 1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609600"/>
            <a:ext cx="2346693" cy="1145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84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6629400" y="2819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350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00400"/>
            <a:ext cx="424338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50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209708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508" name="Line 20"/>
          <p:cNvSpPr>
            <a:spLocks noChangeShapeType="1"/>
          </p:cNvSpPr>
          <p:nvPr/>
        </p:nvSpPr>
        <p:spPr bwMode="auto">
          <a:xfrm flipV="1">
            <a:off x="5257800" y="2819400"/>
            <a:ext cx="0" cy="3810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3514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192463"/>
            <a:ext cx="36830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515" name="Text Box 27"/>
          <p:cNvSpPr txBox="1">
            <a:spLocks noChangeArrowheads="1"/>
          </p:cNvSpPr>
          <p:nvPr/>
        </p:nvSpPr>
        <p:spPr bwMode="auto">
          <a:xfrm>
            <a:off x="4292600" y="6019800"/>
            <a:ext cx="2962275" cy="3206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cs typeface="+mn-cs"/>
              </a:rPr>
              <a:t>24racks , 1 rack = 1024 processors</a:t>
            </a:r>
          </a:p>
        </p:txBody>
      </p:sp>
      <p:sp>
        <p:nvSpPr>
          <p:cNvPr id="63516" name="Text Box 28"/>
          <p:cNvSpPr txBox="1">
            <a:spLocks noChangeArrowheads="1"/>
          </p:cNvSpPr>
          <p:nvPr/>
        </p:nvSpPr>
        <p:spPr bwMode="auto">
          <a:xfrm>
            <a:off x="1905000" y="5486400"/>
            <a:ext cx="2144713" cy="5334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cs typeface="+mn-cs"/>
              </a:rPr>
              <a:t>18 racks</a:t>
            </a:r>
          </a:p>
          <a:p>
            <a:pPr>
              <a:defRPr/>
            </a:pPr>
            <a:r>
              <a:rPr lang="en-US" sz="1400">
                <a:cs typeface="+mn-cs"/>
              </a:rPr>
              <a:t>1 rack= 2048 processors</a:t>
            </a:r>
          </a:p>
        </p:txBody>
      </p:sp>
      <p:pic>
        <p:nvPicPr>
          <p:cNvPr id="63518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7413"/>
            <a:ext cx="7618413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0" y="457200"/>
            <a:ext cx="1005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RHIC: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16764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LHC: </a:t>
            </a:r>
            <a:r>
              <a:rPr lang="en-US" sz="1800" dirty="0" smtClean="0"/>
              <a:t>ALICE,  also HI in  CMS and ATLAS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990600"/>
            <a:ext cx="94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pic>
        <p:nvPicPr>
          <p:cNvPr id="13" name="Picture 1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2438400"/>
            <a:ext cx="3336531" cy="5449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74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66800" y="3048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PHENIX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62000"/>
            <a:ext cx="4419600" cy="443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648200" y="5257800"/>
            <a:ext cx="46482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Thermal </a:t>
            </a:r>
            <a:r>
              <a:rPr lang="en-US" sz="1800" dirty="0" err="1">
                <a:solidFill>
                  <a:srgbClr val="0000FF"/>
                </a:solidFill>
                <a:cs typeface="+mn-cs"/>
              </a:rPr>
              <a:t>dileptons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 :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 direct measurement of the temperature </a:t>
            </a:r>
            <a:r>
              <a:rPr lang="en-US" sz="1800" dirty="0" smtClean="0">
                <a:cs typeface="+mn-cs"/>
              </a:rPr>
              <a:t>of</a:t>
            </a:r>
          </a:p>
          <a:p>
            <a:pPr>
              <a:defRPr/>
            </a:pPr>
            <a:r>
              <a:rPr lang="en-US" sz="1800" dirty="0" smtClean="0">
                <a:cs typeface="+mn-cs"/>
              </a:rPr>
              <a:t> </a:t>
            </a:r>
            <a:r>
              <a:rPr lang="en-US" sz="1800" dirty="0">
                <a:cs typeface="+mn-cs"/>
              </a:rPr>
              <a:t>the produced matter, melting of the rho meson, test consequences of chiral </a:t>
            </a:r>
            <a:endParaRPr lang="en-US" sz="1800" dirty="0" smtClean="0">
              <a:cs typeface="+mn-cs"/>
            </a:endParaRPr>
          </a:p>
          <a:p>
            <a:pPr>
              <a:defRPr/>
            </a:pPr>
            <a:r>
              <a:rPr lang="en-US" sz="1800" dirty="0" smtClean="0">
                <a:cs typeface="+mn-cs"/>
              </a:rPr>
              <a:t>symmetry </a:t>
            </a:r>
            <a:r>
              <a:rPr lang="en-US" sz="1800" dirty="0">
                <a:cs typeface="+mn-cs"/>
              </a:rPr>
              <a:t>restoration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38400" y="152400"/>
            <a:ext cx="4005574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Thermal photons and </a:t>
            </a:r>
            <a:r>
              <a:rPr lang="en-US" dirty="0" err="1" smtClean="0">
                <a:solidFill>
                  <a:srgbClr val="FF0000"/>
                </a:solidFill>
                <a:cs typeface="+mn-cs"/>
              </a:rPr>
              <a:t>dileptons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6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447800"/>
            <a:ext cx="456723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1459468"/>
            <a:ext cx="441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kumimoji="1" lang="en-US" altLang="ja-JP" sz="1800" b="1" dirty="0" err="1">
                <a:solidFill>
                  <a:srgbClr val="FF0000"/>
                </a:solidFill>
                <a:latin typeface="Arial" charset="0"/>
              </a:rPr>
              <a:t>T</a:t>
            </a:r>
            <a:r>
              <a:rPr kumimoji="1" lang="en-US" altLang="ja-JP" sz="1800" b="1" baseline="-25000" dirty="0" err="1">
                <a:solidFill>
                  <a:srgbClr val="FF0000"/>
                </a:solidFill>
                <a:latin typeface="Arial" charset="0"/>
              </a:rPr>
              <a:t>ave</a:t>
            </a:r>
            <a:r>
              <a:rPr kumimoji="1" lang="en-US" altLang="ja-JP" sz="1800" b="1" dirty="0">
                <a:solidFill>
                  <a:srgbClr val="FF0000"/>
                </a:solidFill>
                <a:latin typeface="Arial" charset="0"/>
              </a:rPr>
              <a:t> = 221 </a:t>
            </a:r>
            <a:r>
              <a:rPr kumimoji="1" lang="en-US" altLang="ja-JP" sz="1800" b="1" dirty="0">
                <a:solidFill>
                  <a:srgbClr val="FF0000"/>
                </a:solidFill>
                <a:latin typeface="Arial" charset="0"/>
                <a:sym typeface="Symbol" charset="0"/>
              </a:rPr>
              <a:t> 19</a:t>
            </a:r>
            <a:r>
              <a:rPr kumimoji="1" lang="en-US" altLang="ja-JP" sz="1800" b="1" baseline="30000" dirty="0">
                <a:solidFill>
                  <a:srgbClr val="FF0000"/>
                </a:solidFill>
                <a:latin typeface="Arial" charset="0"/>
                <a:sym typeface="Symbol" charset="0"/>
              </a:rPr>
              <a:t>stat</a:t>
            </a:r>
            <a:r>
              <a:rPr kumimoji="1" lang="en-US" altLang="ja-JP" sz="1800" b="1" dirty="0">
                <a:solidFill>
                  <a:srgbClr val="FF0000"/>
                </a:solidFill>
                <a:latin typeface="Arial" charset="0"/>
                <a:sym typeface="Symbol" charset="0"/>
              </a:rPr>
              <a:t>  19</a:t>
            </a:r>
            <a:r>
              <a:rPr kumimoji="1" lang="en-US" altLang="ja-JP" sz="1800" b="1" baseline="30000" dirty="0">
                <a:solidFill>
                  <a:srgbClr val="FF0000"/>
                </a:solidFill>
                <a:latin typeface="Arial" charset="0"/>
                <a:sym typeface="Symbol" charset="0"/>
              </a:rPr>
              <a:t>syst </a:t>
            </a:r>
            <a:r>
              <a:rPr kumimoji="1" lang="en-US" altLang="ja-JP" sz="1800" b="1" dirty="0">
                <a:solidFill>
                  <a:srgbClr val="FF0000"/>
                </a:solidFill>
                <a:latin typeface="Arial" charset="0"/>
                <a:sym typeface="Symbol" charset="0"/>
              </a:rPr>
              <a:t>MeV</a:t>
            </a:r>
            <a:endParaRPr kumimoji="1" lang="en-US" altLang="ja-JP" sz="1800" b="1" baseline="30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762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kumimoji="1" lang="en-US" altLang="ja-JP" sz="1800" dirty="0">
                <a:latin typeface="Arial" charset="0"/>
              </a:rPr>
              <a:t>Thermal photons: analog of black </a:t>
            </a:r>
            <a:r>
              <a:rPr kumimoji="1" lang="en-US" altLang="ja-JP" sz="1800" dirty="0" smtClean="0">
                <a:latin typeface="Arial" charset="0"/>
              </a:rPr>
              <a:t>body radiation </a:t>
            </a:r>
            <a:endParaRPr kumimoji="1" lang="en-US" altLang="ja-JP" sz="1800" dirty="0">
              <a:latin typeface="Arial" charset="0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-1066800" y="6477000"/>
            <a:ext cx="4237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en-US" altLang="ja-JP" sz="1200" b="1" dirty="0">
                <a:solidFill>
                  <a:srgbClr val="006600"/>
                </a:solidFill>
                <a:latin typeface="Arial" charset="0"/>
              </a:rPr>
              <a:t>PRL104,132301(2010), arXiv:0804.4168</a:t>
            </a:r>
            <a:endParaRPr kumimoji="1" lang="ja-JP" altLang="en-US" sz="1200" b="1" dirty="0">
              <a:solidFill>
                <a:srgbClr val="0066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5410200" y="914400"/>
            <a:ext cx="2274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Bulk particle spectra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410200" y="2133600"/>
            <a:ext cx="32369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Thermal</a:t>
            </a:r>
            <a:r>
              <a:rPr lang="en-US" dirty="0">
                <a:solidFill>
                  <a:srgbClr val="0000FF"/>
                </a:solidFill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photons and </a:t>
            </a:r>
            <a:r>
              <a:rPr lang="en-US" sz="1800" dirty="0" err="1">
                <a:solidFill>
                  <a:srgbClr val="0000FF"/>
                </a:solidFill>
                <a:cs typeface="+mn-cs"/>
              </a:rPr>
              <a:t>dileptons</a:t>
            </a:r>
            <a:endParaRPr lang="en-US" sz="1800" dirty="0">
              <a:solidFill>
                <a:srgbClr val="0000FF"/>
              </a:solidFill>
              <a:cs typeface="+mn-cs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438400" y="152400"/>
            <a:ext cx="4240213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FF0000"/>
                </a:solidFill>
                <a:cs typeface="+mn-cs"/>
              </a:rPr>
              <a:t>Lattice QCD at T&gt;0 and RHIC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5410200" y="1524000"/>
            <a:ext cx="3429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Heavy quark bound </a:t>
            </a:r>
            <a:r>
              <a:rPr lang="en-US" dirty="0">
                <a:solidFill>
                  <a:srgbClr val="0000FF"/>
                </a:solidFill>
                <a:cs typeface="+mn-cs"/>
              </a:rPr>
              <a:t>states </a:t>
            </a:r>
          </a:p>
        </p:txBody>
      </p:sp>
      <p:sp>
        <p:nvSpPr>
          <p:cNvPr id="64518" name="AutoShape 6"/>
          <p:cNvSpPr>
            <a:spLocks noChangeArrowheads="1"/>
          </p:cNvSpPr>
          <p:nvPr/>
        </p:nvSpPr>
        <p:spPr bwMode="auto">
          <a:xfrm rot="16200000">
            <a:off x="7162800" y="25146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19" name="AutoShape 7"/>
          <p:cNvSpPr>
            <a:spLocks noChangeArrowheads="1"/>
          </p:cNvSpPr>
          <p:nvPr/>
        </p:nvSpPr>
        <p:spPr bwMode="auto">
          <a:xfrm>
            <a:off x="1828800" y="42672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609600" y="4495800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155575" y="5410200"/>
            <a:ext cx="303212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Spatial correlation functions,</a:t>
            </a:r>
          </a:p>
          <a:p>
            <a:pPr eaLnBrk="0" hangingPunct="0"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  heavy quark potential </a:t>
            </a: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152400" y="6096000"/>
            <a:ext cx="396875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Temporal correlation functions, </a:t>
            </a:r>
          </a:p>
          <a:p>
            <a:pPr eaLnBrk="0" hangingPunct="0"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   spectral function, transport coefficients </a:t>
            </a:r>
          </a:p>
        </p:txBody>
      </p:sp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228600" y="4724400"/>
            <a:ext cx="383222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Transition temperature, </a:t>
            </a:r>
          </a:p>
          <a:p>
            <a:pPr eaLnBrk="0" hangingPunct="0"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equation of state,  susceptibilities </a:t>
            </a:r>
          </a:p>
        </p:txBody>
      </p:sp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4251325" y="5522913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>
              <a:cs typeface="+mn-cs"/>
            </a:endParaRPr>
          </a:p>
          <a:p>
            <a:pPr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1600200" y="38100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>
                <a:cs typeface="+mn-cs"/>
              </a:rPr>
              <a:t>L</a:t>
            </a:r>
            <a:r>
              <a:rPr lang="en-US">
                <a:solidFill>
                  <a:srgbClr val="FF0000"/>
                </a:solidFill>
                <a:cs typeface="+mn-cs"/>
              </a:rPr>
              <a:t>Q</a:t>
            </a:r>
            <a:r>
              <a:rPr lang="en-US">
                <a:solidFill>
                  <a:srgbClr val="008000"/>
                </a:solidFill>
                <a:cs typeface="+mn-cs"/>
              </a:rPr>
              <a:t>C</a:t>
            </a:r>
            <a:r>
              <a:rPr lang="en-US">
                <a:solidFill>
                  <a:srgbClr val="0000FF"/>
                </a:solidFill>
                <a:cs typeface="+mn-cs"/>
              </a:rPr>
              <a:t>D</a:t>
            </a:r>
          </a:p>
        </p:txBody>
      </p:sp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6080125" y="3160713"/>
            <a:ext cx="115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FF0000"/>
                </a:solidFill>
                <a:cs typeface="+mn-cs"/>
              </a:rPr>
              <a:t>R</a:t>
            </a:r>
            <a:r>
              <a:rPr lang="en-US">
                <a:solidFill>
                  <a:srgbClr val="996633"/>
                </a:solidFill>
                <a:cs typeface="+mn-cs"/>
              </a:rPr>
              <a:t>H</a:t>
            </a:r>
            <a:r>
              <a:rPr lang="en-US">
                <a:solidFill>
                  <a:srgbClr val="0000FF"/>
                </a:solidFill>
                <a:cs typeface="+mn-cs"/>
              </a:rPr>
              <a:t>I</a:t>
            </a:r>
            <a:r>
              <a:rPr lang="en-US">
                <a:solidFill>
                  <a:srgbClr val="008000"/>
                </a:solidFill>
                <a:cs typeface="+mn-cs"/>
              </a:rPr>
              <a:t>C </a:t>
            </a:r>
            <a:r>
              <a:rPr lang="en-US">
                <a:cs typeface="+mn-cs"/>
              </a:rPr>
              <a:t>(STAR)</a:t>
            </a:r>
          </a:p>
        </p:txBody>
      </p:sp>
      <p:pic>
        <p:nvPicPr>
          <p:cNvPr id="28687" name="Picture 16" descr="t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36576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Picture 17" descr="star_ev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89300"/>
            <a:ext cx="38354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0" name="Line 18"/>
          <p:cNvSpPr>
            <a:spLocks noChangeShapeType="1"/>
          </p:cNvSpPr>
          <p:nvPr/>
        </p:nvSpPr>
        <p:spPr bwMode="auto">
          <a:xfrm flipV="1">
            <a:off x="3276600" y="1295400"/>
            <a:ext cx="2362200" cy="35052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1" name="Line 19"/>
          <p:cNvSpPr>
            <a:spLocks noChangeShapeType="1"/>
          </p:cNvSpPr>
          <p:nvPr/>
        </p:nvSpPr>
        <p:spPr bwMode="auto">
          <a:xfrm flipV="1">
            <a:off x="3581400" y="2438400"/>
            <a:ext cx="2286000" cy="39624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3" name="Line 21"/>
          <p:cNvSpPr>
            <a:spLocks noChangeShapeType="1"/>
          </p:cNvSpPr>
          <p:nvPr/>
        </p:nvSpPr>
        <p:spPr bwMode="auto">
          <a:xfrm flipV="1">
            <a:off x="3581400" y="1828800"/>
            <a:ext cx="2133600" cy="45720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 flipV="1">
            <a:off x="3200400" y="1828800"/>
            <a:ext cx="2438400" cy="381000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7" name="Line 25"/>
          <p:cNvSpPr>
            <a:spLocks noChangeShapeType="1"/>
          </p:cNvSpPr>
          <p:nvPr/>
        </p:nvSpPr>
        <p:spPr bwMode="auto">
          <a:xfrm flipV="1">
            <a:off x="3581400" y="1295400"/>
            <a:ext cx="2743200" cy="51054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8" name="AutoShape 26"/>
          <p:cNvSpPr>
            <a:spLocks noChangeArrowheads="1"/>
          </p:cNvSpPr>
          <p:nvPr/>
        </p:nvSpPr>
        <p:spPr bwMode="auto">
          <a:xfrm rot="-24913645">
            <a:off x="2667000" y="3276600"/>
            <a:ext cx="3581400" cy="381000"/>
          </a:xfrm>
          <a:prstGeom prst="rightArrow">
            <a:avLst>
              <a:gd name="adj1" fmla="val 50000"/>
              <a:gd name="adj2" fmla="val 2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539" name="Text Box 27"/>
          <p:cNvSpPr txBox="1">
            <a:spLocks noChangeArrowheads="1"/>
          </p:cNvSpPr>
          <p:nvPr/>
        </p:nvSpPr>
        <p:spPr bwMode="auto">
          <a:xfrm rot="-154458413">
            <a:off x="2951162" y="3452813"/>
            <a:ext cx="3883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effective models : hydrodynamics, </a:t>
            </a:r>
          </a:p>
          <a:p>
            <a:pPr>
              <a:defRPr/>
            </a:pPr>
            <a:r>
              <a:rPr lang="en-US">
                <a:cs typeface="+mn-cs"/>
              </a:rPr>
              <a:t>HRG, PNJL, PQM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4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4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4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4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4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789586" cy="5940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this lecture series:</a:t>
            </a:r>
          </a:p>
          <a:p>
            <a:endParaRPr lang="en-US" sz="1800" dirty="0"/>
          </a:p>
          <a:p>
            <a:r>
              <a:rPr lang="en-US" sz="1800" dirty="0" smtClean="0">
                <a:solidFill>
                  <a:srgbClr val="FF0000"/>
                </a:solidFill>
              </a:rPr>
              <a:t>1) Introduction</a:t>
            </a:r>
          </a:p>
          <a:p>
            <a:pPr marL="457200" indent="-457200">
              <a:buAutoNum type="arabicParenR"/>
            </a:pPr>
            <a:endParaRPr lang="en-US" sz="1800" dirty="0"/>
          </a:p>
          <a:p>
            <a:r>
              <a:rPr lang="en-US" sz="1800" dirty="0" smtClean="0"/>
              <a:t>2) Basics of field theory at T&gt;0</a:t>
            </a:r>
          </a:p>
          <a:p>
            <a:pPr marL="457200" indent="-457200">
              <a:buAutoNum type="arabicParenR"/>
            </a:pPr>
            <a:endParaRPr lang="en-US" sz="1800" dirty="0"/>
          </a:p>
          <a:p>
            <a:r>
              <a:rPr lang="en-US" sz="1800" dirty="0" smtClean="0"/>
              <a:t>3) Basics of Lattice QCD: the Wilson actions, fermion formulations, </a:t>
            </a:r>
          </a:p>
          <a:p>
            <a:r>
              <a:rPr lang="en-US" sz="1800" dirty="0" smtClean="0"/>
              <a:t>Improved actions, HMC, meson correlation functions </a:t>
            </a:r>
          </a:p>
          <a:p>
            <a:endParaRPr lang="en-US" sz="1800" dirty="0"/>
          </a:p>
          <a:p>
            <a:pPr marL="342900" indent="-342900">
              <a:buAutoNum type="arabicParenR" startAt="4"/>
            </a:pPr>
            <a:r>
              <a:rPr lang="en-US" sz="1800" dirty="0" smtClean="0"/>
              <a:t>Lattice QCD at </a:t>
            </a:r>
            <a:r>
              <a:rPr lang="en-US" sz="1800" i="1" dirty="0" smtClean="0"/>
              <a:t>T&gt;0:</a:t>
            </a:r>
            <a:r>
              <a:rPr lang="en-US" sz="1800" dirty="0" smtClean="0"/>
              <a:t> </a:t>
            </a:r>
            <a:r>
              <a:rPr lang="en-US" sz="1800" dirty="0" err="1" smtClean="0"/>
              <a:t>EoS</a:t>
            </a:r>
            <a:r>
              <a:rPr lang="en-US" sz="1800" dirty="0" smtClean="0"/>
              <a:t> and the integral method, chiral transition, center symmetry and </a:t>
            </a:r>
          </a:p>
          <a:p>
            <a:r>
              <a:rPr lang="en-US" sz="1800" dirty="0"/>
              <a:t>c</a:t>
            </a:r>
            <a:r>
              <a:rPr lang="en-US" sz="1800" dirty="0" smtClean="0"/>
              <a:t>olor screening, free energy of static quarks</a:t>
            </a:r>
          </a:p>
          <a:p>
            <a:endParaRPr lang="en-US" sz="1800" dirty="0"/>
          </a:p>
          <a:p>
            <a:r>
              <a:rPr lang="en-US" sz="1800" dirty="0" smtClean="0"/>
              <a:t>5) Thermodynamics at low </a:t>
            </a:r>
            <a:r>
              <a:rPr lang="en-US" sz="1800" i="1" dirty="0" smtClean="0"/>
              <a:t>T</a:t>
            </a:r>
            <a:r>
              <a:rPr lang="en-US" sz="1800" dirty="0" smtClean="0"/>
              <a:t>, chiral perturbation theory and Hadron resonance gas model</a:t>
            </a:r>
          </a:p>
          <a:p>
            <a:endParaRPr lang="en-US" sz="1800" dirty="0"/>
          </a:p>
          <a:p>
            <a:r>
              <a:rPr lang="en-US" sz="1800" dirty="0" smtClean="0"/>
              <a:t>6) Fluctuations of conserved charges in lattice QCD and experiment and the </a:t>
            </a:r>
            <a:r>
              <a:rPr lang="en-US" sz="1800" dirty="0" err="1" smtClean="0"/>
              <a:t>deconfinement</a:t>
            </a:r>
            <a:endParaRPr lang="en-US" sz="1800" dirty="0" smtClean="0"/>
          </a:p>
          <a:p>
            <a:r>
              <a:rPr lang="en-US" sz="1800" dirty="0" smtClean="0"/>
              <a:t>Transition</a:t>
            </a:r>
          </a:p>
          <a:p>
            <a:endParaRPr lang="en-US" sz="1800" dirty="0"/>
          </a:p>
          <a:p>
            <a:pPr marL="342900" indent="-342900">
              <a:buAutoNum type="arabicParenR" startAt="7"/>
            </a:pPr>
            <a:r>
              <a:rPr lang="en-US" sz="1800" dirty="0" smtClean="0"/>
              <a:t>Meson correlation functions, </a:t>
            </a:r>
            <a:r>
              <a:rPr lang="en-US" sz="1800" dirty="0" err="1" smtClean="0"/>
              <a:t>quarkonium</a:t>
            </a:r>
            <a:r>
              <a:rPr lang="en-US" sz="1800" dirty="0" smtClean="0"/>
              <a:t> properties at </a:t>
            </a:r>
            <a:r>
              <a:rPr lang="en-US" sz="1800" i="1" dirty="0" smtClean="0"/>
              <a:t>T&gt;0 </a:t>
            </a:r>
            <a:r>
              <a:rPr lang="en-US" sz="1800" dirty="0" smtClean="0"/>
              <a:t>and </a:t>
            </a:r>
            <a:r>
              <a:rPr lang="en-US" sz="1800" dirty="0" err="1" smtClean="0"/>
              <a:t>quarkonium</a:t>
            </a:r>
            <a:r>
              <a:rPr lang="en-US" sz="1800" dirty="0" smtClean="0"/>
              <a:t> suppression,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hermal photons and </a:t>
            </a:r>
            <a:r>
              <a:rPr lang="en-US" sz="1800" dirty="0" err="1" smtClean="0"/>
              <a:t>dileptons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Text Box 8">
            <a:hlinkClick r:id="rId2"/>
          </p:cNvPr>
          <p:cNvSpPr txBox="1">
            <a:spLocks noChangeArrowheads="1"/>
          </p:cNvSpPr>
          <p:nvPr/>
        </p:nvSpPr>
        <p:spPr bwMode="auto">
          <a:xfrm>
            <a:off x="228600" y="5715000"/>
            <a:ext cx="8001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cs typeface="+mn-cs"/>
              </a:rPr>
              <a:t>Lectures posted at </a:t>
            </a:r>
          </a:p>
          <a:p>
            <a:pPr>
              <a:defRPr/>
            </a:pPr>
            <a:r>
              <a:rPr lang="en-US" sz="1800" u="sng" dirty="0">
                <a:solidFill>
                  <a:srgbClr val="000090"/>
                </a:solidFill>
                <a:cs typeface="+mn-cs"/>
              </a:rPr>
              <a:t>http://</a:t>
            </a:r>
            <a:r>
              <a:rPr lang="en-US" sz="1800" u="sng" dirty="0" err="1">
                <a:solidFill>
                  <a:srgbClr val="000090"/>
                </a:solidFill>
                <a:cs typeface="+mn-cs"/>
              </a:rPr>
              <a:t>quark.phy.bnl.gov</a:t>
            </a:r>
            <a:r>
              <a:rPr lang="en-US" sz="1800" u="sng" dirty="0">
                <a:solidFill>
                  <a:srgbClr val="000090"/>
                </a:solidFill>
                <a:cs typeface="+mn-cs"/>
              </a:rPr>
              <a:t>/~</a:t>
            </a:r>
            <a:r>
              <a:rPr lang="en-US" sz="1800" u="sng" dirty="0" err="1">
                <a:solidFill>
                  <a:srgbClr val="000090"/>
                </a:solidFill>
                <a:cs typeface="+mn-cs"/>
              </a:rPr>
              <a:t>petreczk</a:t>
            </a:r>
            <a:r>
              <a:rPr lang="en-US" sz="1800" u="sng" dirty="0">
                <a:solidFill>
                  <a:srgbClr val="000090"/>
                </a:solidFill>
                <a:cs typeface="+mn-cs"/>
              </a:rPr>
              <a:t>/presentations/</a:t>
            </a:r>
            <a:r>
              <a:rPr lang="en-US" sz="1800" u="sng" dirty="0" err="1">
                <a:solidFill>
                  <a:srgbClr val="000090"/>
                </a:solidFill>
                <a:cs typeface="+mn-cs"/>
              </a:rPr>
              <a:t>Bielefed_lectures</a:t>
            </a:r>
            <a:r>
              <a:rPr lang="en-US" sz="1800" u="sng" dirty="0">
                <a:solidFill>
                  <a:srgbClr val="000090"/>
                </a:solidFill>
                <a:cs typeface="+mn-cs"/>
              </a:rPr>
              <a:t>/</a:t>
            </a:r>
          </a:p>
          <a:p>
            <a:pPr>
              <a:defRPr/>
            </a:pPr>
            <a:r>
              <a:rPr lang="en-US" sz="1800" dirty="0" smtClean="0">
                <a:cs typeface="+mn-cs"/>
              </a:rPr>
              <a:t>For </a:t>
            </a:r>
            <a:r>
              <a:rPr lang="en-US" sz="1800" dirty="0">
                <a:cs typeface="+mn-cs"/>
              </a:rPr>
              <a:t>questions see me in my office, E6-124</a:t>
            </a:r>
          </a:p>
        </p:txBody>
      </p:sp>
    </p:spTree>
    <p:extLst>
      <p:ext uri="{BB962C8B-B14F-4D97-AF65-F5344CB8AC3E}">
        <p14:creationId xmlns:p14="http://schemas.microsoft.com/office/powerpoint/2010/main" val="325364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33400"/>
            <a:ext cx="73303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Literature:</a:t>
            </a:r>
          </a:p>
          <a:p>
            <a:endParaRPr lang="en-US" sz="1800" dirty="0"/>
          </a:p>
          <a:p>
            <a:r>
              <a:rPr lang="en-US" sz="1800" dirty="0" smtClean="0">
                <a:solidFill>
                  <a:srgbClr val="008000"/>
                </a:solidFill>
              </a:rPr>
              <a:t>J. </a:t>
            </a:r>
            <a:r>
              <a:rPr lang="en-US" sz="1800" dirty="0" err="1" smtClean="0">
                <a:solidFill>
                  <a:srgbClr val="008000"/>
                </a:solidFill>
              </a:rPr>
              <a:t>Kapusta</a:t>
            </a:r>
            <a:r>
              <a:rPr lang="en-US" sz="1800" dirty="0" smtClean="0">
                <a:solidFill>
                  <a:srgbClr val="008000"/>
                </a:solidFill>
              </a:rPr>
              <a:t>, Finite-temperature field theory, Cambridge University Press 1989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 smtClean="0">
                <a:solidFill>
                  <a:srgbClr val="008000"/>
                </a:solidFill>
              </a:rPr>
              <a:t>M. </a:t>
            </a:r>
            <a:r>
              <a:rPr lang="en-US" sz="1800" dirty="0" err="1" smtClean="0">
                <a:solidFill>
                  <a:srgbClr val="008000"/>
                </a:solidFill>
              </a:rPr>
              <a:t>LeBellac</a:t>
            </a:r>
            <a:r>
              <a:rPr lang="en-US" sz="1800" dirty="0" smtClean="0">
                <a:solidFill>
                  <a:srgbClr val="008000"/>
                </a:solidFill>
              </a:rPr>
              <a:t>, Thermal </a:t>
            </a:r>
            <a:r>
              <a:rPr lang="en-US" sz="1800" dirty="0" err="1" smtClean="0">
                <a:solidFill>
                  <a:srgbClr val="008000"/>
                </a:solidFill>
              </a:rPr>
              <a:t>Fied</a:t>
            </a:r>
            <a:r>
              <a:rPr lang="en-US" sz="1800" dirty="0" smtClean="0">
                <a:solidFill>
                  <a:srgbClr val="008000"/>
                </a:solidFill>
              </a:rPr>
              <a:t> Theory, </a:t>
            </a:r>
            <a:r>
              <a:rPr lang="en-US" sz="1800" dirty="0">
                <a:solidFill>
                  <a:srgbClr val="008000"/>
                </a:solidFill>
              </a:rPr>
              <a:t>Cambridge University Press </a:t>
            </a:r>
            <a:r>
              <a:rPr lang="en-US" sz="1800" dirty="0" smtClean="0">
                <a:solidFill>
                  <a:srgbClr val="008000"/>
                </a:solidFill>
              </a:rPr>
              <a:t>1996</a:t>
            </a:r>
          </a:p>
          <a:p>
            <a:endParaRPr lang="en-US" sz="1800" dirty="0" smtClean="0">
              <a:solidFill>
                <a:srgbClr val="008000"/>
              </a:solidFill>
            </a:endParaRPr>
          </a:p>
          <a:p>
            <a:r>
              <a:rPr lang="en-US" sz="1800" dirty="0" smtClean="0">
                <a:solidFill>
                  <a:srgbClr val="008000"/>
                </a:solidFill>
              </a:rPr>
              <a:t>H.J. </a:t>
            </a:r>
            <a:r>
              <a:rPr lang="en-US" sz="1800" dirty="0" err="1" smtClean="0">
                <a:solidFill>
                  <a:srgbClr val="008000"/>
                </a:solidFill>
              </a:rPr>
              <a:t>Rothe</a:t>
            </a:r>
            <a:r>
              <a:rPr lang="en-US" sz="1800" dirty="0" smtClean="0">
                <a:solidFill>
                  <a:srgbClr val="008000"/>
                </a:solidFill>
              </a:rPr>
              <a:t>, Lattice Gauge Theories, World Scientific 1997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 smtClean="0">
                <a:solidFill>
                  <a:srgbClr val="008000"/>
                </a:solidFill>
              </a:rPr>
              <a:t>D. </a:t>
            </a:r>
            <a:r>
              <a:rPr lang="en-US" sz="1800" dirty="0" err="1" smtClean="0">
                <a:solidFill>
                  <a:srgbClr val="008000"/>
                </a:solidFill>
              </a:rPr>
              <a:t>Teaney</a:t>
            </a:r>
            <a:r>
              <a:rPr lang="en-US" sz="1800" dirty="0" smtClean="0">
                <a:solidFill>
                  <a:srgbClr val="008000"/>
                </a:solidFill>
              </a:rPr>
              <a:t>, </a:t>
            </a:r>
            <a:r>
              <a:rPr lang="en-US" sz="1800" u="sng" dirty="0" smtClean="0">
                <a:solidFill>
                  <a:srgbClr val="008000"/>
                </a:solidFill>
              </a:rPr>
              <a:t>arXiv:0905:2433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 smtClean="0">
                <a:solidFill>
                  <a:srgbClr val="008000"/>
                </a:solidFill>
              </a:rPr>
              <a:t>P. Petreczky, </a:t>
            </a:r>
            <a:r>
              <a:rPr lang="en-US" sz="1800" u="sng" dirty="0" smtClean="0">
                <a:solidFill>
                  <a:srgbClr val="008000"/>
                </a:solidFill>
              </a:rPr>
              <a:t>arXiV:1203:5320</a:t>
            </a:r>
            <a:endParaRPr lang="en-US" sz="1800" dirty="0">
              <a:solidFill>
                <a:srgbClr val="008000"/>
              </a:solidFill>
            </a:endParaRPr>
          </a:p>
          <a:p>
            <a:endParaRPr lang="en-US" sz="18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459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267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04800" y="3352800"/>
            <a:ext cx="202406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asymptotic freedom</a:t>
            </a:r>
            <a:r>
              <a:rPr lang="en-US" sz="1800" dirty="0">
                <a:cs typeface="+mn-cs"/>
              </a:rPr>
              <a:t> 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800600" y="3505200"/>
            <a:ext cx="133826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confinement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2314575" y="76200"/>
            <a:ext cx="4162425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Strong interactions and QCD</a:t>
            </a:r>
            <a:r>
              <a:rPr lang="en-US" dirty="0">
                <a:cs typeface="+mn-cs"/>
              </a:rPr>
              <a:t> </a:t>
            </a:r>
          </a:p>
        </p:txBody>
      </p:sp>
      <p:pic>
        <p:nvPicPr>
          <p:cNvPr id="6144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362200"/>
            <a:ext cx="1752600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4648200" y="4038600"/>
            <a:ext cx="280610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Quarks and gluons 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cannot exist as free 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particles. Observed particles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are color charge neutral</a:t>
            </a: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304800" y="1143000"/>
            <a:ext cx="36718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Quantum Chromo Dynamics</a:t>
            </a:r>
            <a:r>
              <a:rPr lang="en-US" sz="1800" dirty="0">
                <a:cs typeface="+mn-cs"/>
              </a:rPr>
              <a:t> (</a:t>
            </a:r>
            <a:r>
              <a:rPr lang="en-US" sz="1800" dirty="0">
                <a:solidFill>
                  <a:srgbClr val="FF0000"/>
                </a:solidFill>
                <a:cs typeface="+mn-cs"/>
              </a:rPr>
              <a:t>Q</a:t>
            </a:r>
            <a:r>
              <a:rPr lang="en-US" sz="1800" dirty="0">
                <a:solidFill>
                  <a:srgbClr val="008000"/>
                </a:solidFill>
                <a:cs typeface="+mn-cs"/>
              </a:rPr>
              <a:t>C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D</a:t>
            </a:r>
            <a:r>
              <a:rPr lang="en-US" sz="1800" dirty="0">
                <a:cs typeface="+mn-cs"/>
              </a:rPr>
              <a:t>) :</a:t>
            </a: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495800" y="1066800"/>
            <a:ext cx="40068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SU(3) non-</a:t>
            </a:r>
            <a:r>
              <a:rPr lang="en-US" sz="1800" dirty="0" err="1">
                <a:solidFill>
                  <a:srgbClr val="0000FF"/>
                </a:solidFill>
                <a:cs typeface="+mn-cs"/>
              </a:rPr>
              <a:t>Abelian</a:t>
            </a:r>
            <a:r>
              <a:rPr lang="en-US" sz="1800" dirty="0">
                <a:solidFill>
                  <a:srgbClr val="0000FF"/>
                </a:solidFill>
                <a:cs typeface="+mn-cs"/>
              </a:rPr>
              <a:t> gauge theory coupled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cs typeface="+mn-cs"/>
              </a:rPr>
              <a:t>to fermions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2438400" y="609600"/>
            <a:ext cx="35687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Structure and Interaction of Hadrons </a:t>
            </a:r>
          </a:p>
        </p:txBody>
      </p:sp>
      <p:sp>
        <p:nvSpPr>
          <p:cNvPr id="61453" name="AutoShape 13"/>
          <p:cNvSpPr>
            <a:spLocks noChangeArrowheads="1"/>
          </p:cNvSpPr>
          <p:nvPr/>
        </p:nvSpPr>
        <p:spPr bwMode="auto">
          <a:xfrm>
            <a:off x="4114800" y="990600"/>
            <a:ext cx="3048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2743200" y="2868613"/>
            <a:ext cx="2147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FF0000"/>
                </a:solidFill>
                <a:cs typeface="+mn-cs"/>
              </a:rPr>
              <a:t>gluon self interactions</a:t>
            </a:r>
          </a:p>
        </p:txBody>
      </p:sp>
      <p:sp>
        <p:nvSpPr>
          <p:cNvPr id="61461" name="Line 21"/>
          <p:cNvSpPr>
            <a:spLocks noChangeShapeType="1"/>
          </p:cNvSpPr>
          <p:nvPr/>
        </p:nvSpPr>
        <p:spPr bwMode="auto">
          <a:xfrm>
            <a:off x="4343400" y="3200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4800600" y="5715000"/>
            <a:ext cx="9028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Mesons 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5943600" y="5638800"/>
            <a:ext cx="11848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   </a:t>
            </a:r>
            <a:r>
              <a:rPr lang="en-US" sz="1800" dirty="0" smtClean="0">
                <a:cs typeface="+mn-cs"/>
              </a:rPr>
              <a:t>Baryons</a:t>
            </a:r>
            <a:endParaRPr lang="en-US" sz="1800" dirty="0">
              <a:cs typeface="+mn-cs"/>
            </a:endParaRPr>
          </a:p>
        </p:txBody>
      </p:sp>
      <p:pic>
        <p:nvPicPr>
          <p:cNvPr id="61467" name="Picture 2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5638800" cy="6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74" name="Text Box 34"/>
          <p:cNvSpPr txBox="1">
            <a:spLocks noChangeArrowheads="1"/>
          </p:cNvSpPr>
          <p:nvPr/>
        </p:nvSpPr>
        <p:spPr bwMode="auto">
          <a:xfrm>
            <a:off x="8077200" y="3124200"/>
            <a:ext cx="788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FF0000"/>
                </a:solidFill>
                <a:cs typeface="+mn-cs"/>
              </a:rPr>
              <a:t>heavy</a:t>
            </a:r>
            <a:r>
              <a:rPr lang="en-US">
                <a:cs typeface="+mn-cs"/>
              </a:rPr>
              <a:t> </a:t>
            </a:r>
          </a:p>
        </p:txBody>
      </p:sp>
      <p:pic>
        <p:nvPicPr>
          <p:cNvPr id="61477" name="Picture 3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44805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79" name="Rectangle 39"/>
          <p:cNvSpPr>
            <a:spLocks noChangeArrowheads="1"/>
          </p:cNvSpPr>
          <p:nvPr/>
        </p:nvSpPr>
        <p:spPr bwMode="auto">
          <a:xfrm>
            <a:off x="7772400" y="2743200"/>
            <a:ext cx="1219200" cy="3048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00" name="Line 60"/>
          <p:cNvSpPr>
            <a:spLocks noChangeShapeType="1"/>
          </p:cNvSpPr>
          <p:nvPr/>
        </p:nvSpPr>
        <p:spPr bwMode="auto">
          <a:xfrm flipH="1">
            <a:off x="2438400" y="3200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1501" name="Picture 6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95825"/>
            <a:ext cx="12954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502" name="Text Box 62"/>
          <p:cNvSpPr txBox="1">
            <a:spLocks noChangeArrowheads="1"/>
          </p:cNvSpPr>
          <p:nvPr/>
        </p:nvSpPr>
        <p:spPr bwMode="auto">
          <a:xfrm>
            <a:off x="1676400" y="4648200"/>
            <a:ext cx="1620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cs typeface="+mn-cs"/>
              </a:rPr>
              <a:t>Nobel Prize 2004</a:t>
            </a:r>
          </a:p>
        </p:txBody>
      </p:sp>
      <p:sp>
        <p:nvSpPr>
          <p:cNvPr id="61505" name="Text Box 65"/>
          <p:cNvSpPr txBox="1">
            <a:spLocks noChangeArrowheads="1"/>
          </p:cNvSpPr>
          <p:nvPr/>
        </p:nvSpPr>
        <p:spPr bwMode="auto">
          <a:xfrm>
            <a:off x="5927725" y="3059113"/>
            <a:ext cx="804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i="1">
                <a:cs typeface="+mn-cs"/>
              </a:rPr>
              <a:t>3-5</a:t>
            </a:r>
            <a:r>
              <a:rPr lang="en-US" sz="1400">
                <a:cs typeface="+mn-cs"/>
              </a:rPr>
              <a:t>MeV</a:t>
            </a:r>
          </a:p>
        </p:txBody>
      </p:sp>
      <p:sp>
        <p:nvSpPr>
          <p:cNvPr id="61506" name="Text Box 66"/>
          <p:cNvSpPr txBox="1">
            <a:spLocks noChangeArrowheads="1"/>
          </p:cNvSpPr>
          <p:nvPr/>
        </p:nvSpPr>
        <p:spPr bwMode="auto">
          <a:xfrm>
            <a:off x="6934200" y="3059113"/>
            <a:ext cx="893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i="1">
                <a:cs typeface="+mn-cs"/>
              </a:rPr>
              <a:t>100 MeV</a:t>
            </a:r>
          </a:p>
        </p:txBody>
      </p:sp>
      <p:sp>
        <p:nvSpPr>
          <p:cNvPr id="61507" name="Text Box 67"/>
          <p:cNvSpPr txBox="1">
            <a:spLocks noChangeArrowheads="1"/>
          </p:cNvSpPr>
          <p:nvPr/>
        </p:nvSpPr>
        <p:spPr bwMode="auto">
          <a:xfrm>
            <a:off x="152400" y="5638800"/>
            <a:ext cx="45021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cs typeface="+mn-cs"/>
              </a:rPr>
              <a:t>quark masses make up only </a:t>
            </a:r>
            <a:r>
              <a:rPr lang="en-US" sz="1600" i="1">
                <a:solidFill>
                  <a:srgbClr val="FF0000"/>
                </a:solidFill>
                <a:cs typeface="+mn-cs"/>
              </a:rPr>
              <a:t>2%</a:t>
            </a:r>
            <a:r>
              <a:rPr lang="en-US" sz="1600">
                <a:cs typeface="+mn-cs"/>
              </a:rPr>
              <a:t> of the </a:t>
            </a:r>
          </a:p>
          <a:p>
            <a:pPr>
              <a:defRPr/>
            </a:pPr>
            <a:r>
              <a:rPr lang="en-US" sz="1600">
                <a:cs typeface="+mn-cs"/>
              </a:rPr>
              <a:t>mass of the  proton or neutron (~</a:t>
            </a:r>
            <a:r>
              <a:rPr lang="en-US" sz="1600" i="1">
                <a:cs typeface="+mn-cs"/>
              </a:rPr>
              <a:t>940</a:t>
            </a:r>
            <a:r>
              <a:rPr lang="en-US" sz="1600">
                <a:cs typeface="+mn-cs"/>
              </a:rPr>
              <a:t>Mev) !</a:t>
            </a:r>
          </a:p>
          <a:p>
            <a:pPr>
              <a:defRPr/>
            </a:pPr>
            <a:r>
              <a:rPr lang="en-US" sz="1600" i="1">
                <a:solidFill>
                  <a:srgbClr val="FF0000"/>
                </a:solidFill>
                <a:cs typeface="+mn-cs"/>
              </a:rPr>
              <a:t>98%</a:t>
            </a:r>
            <a:r>
              <a:rPr lang="en-US" sz="1600">
                <a:cs typeface="+mn-cs"/>
              </a:rPr>
              <a:t> of the visible mass in the Universe </a:t>
            </a:r>
          </a:p>
          <a:p>
            <a:pPr>
              <a:defRPr/>
            </a:pPr>
            <a:r>
              <a:rPr lang="en-US" sz="1600">
                <a:cs typeface="+mn-cs"/>
              </a:rPr>
              <a:t>comes  from gluon dynamics and confinement ! </a:t>
            </a:r>
          </a:p>
        </p:txBody>
      </p:sp>
      <p:sp>
        <p:nvSpPr>
          <p:cNvPr id="61509" name="Text Box 69"/>
          <p:cNvSpPr txBox="1">
            <a:spLocks noChangeArrowheads="1"/>
          </p:cNvSpPr>
          <p:nvPr/>
        </p:nvSpPr>
        <p:spPr bwMode="auto">
          <a:xfrm>
            <a:off x="1660525" y="5040313"/>
            <a:ext cx="20589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FF"/>
                </a:solidFill>
                <a:cs typeface="+mn-cs"/>
              </a:rPr>
              <a:t>Gross, Politzer, Wilczek</a:t>
            </a:r>
          </a:p>
        </p:txBody>
      </p:sp>
      <p:sp>
        <p:nvSpPr>
          <p:cNvPr id="61510" name="Text Box 70"/>
          <p:cNvSpPr txBox="1">
            <a:spLocks noChangeArrowheads="1"/>
          </p:cNvSpPr>
          <p:nvPr/>
        </p:nvSpPr>
        <p:spPr bwMode="auto">
          <a:xfrm>
            <a:off x="4886325" y="5257800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solidFill>
                  <a:srgbClr val="800000"/>
                </a:solidFill>
                <a:cs typeface="+mn-cs"/>
              </a:rPr>
              <a:t>q</a:t>
            </a:r>
            <a:r>
              <a:rPr lang="en-US" i="1">
                <a:solidFill>
                  <a:srgbClr val="FF0000"/>
                </a:solidFill>
                <a:cs typeface="+mn-cs"/>
              </a:rPr>
              <a:t>q</a:t>
            </a:r>
          </a:p>
        </p:txBody>
      </p:sp>
      <p:sp>
        <p:nvSpPr>
          <p:cNvPr id="61512" name="Line 72"/>
          <p:cNvSpPr>
            <a:spLocks noChangeShapeType="1"/>
          </p:cNvSpPr>
          <p:nvPr/>
        </p:nvSpPr>
        <p:spPr bwMode="auto">
          <a:xfrm>
            <a:off x="5029200" y="5334000"/>
            <a:ext cx="152400" cy="0"/>
          </a:xfrm>
          <a:prstGeom prst="line">
            <a:avLst/>
          </a:prstGeom>
          <a:noFill/>
          <a:ln w="158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13" name="Text Box 73"/>
          <p:cNvSpPr txBox="1">
            <a:spLocks noChangeArrowheads="1"/>
          </p:cNvSpPr>
          <p:nvPr/>
        </p:nvSpPr>
        <p:spPr bwMode="auto">
          <a:xfrm>
            <a:off x="6156325" y="5221288"/>
            <a:ext cx="693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solidFill>
                  <a:srgbClr val="FF0000"/>
                </a:solidFill>
                <a:cs typeface="+mn-cs"/>
              </a:rPr>
              <a:t>q</a:t>
            </a:r>
            <a:r>
              <a:rPr lang="en-US" i="1">
                <a:solidFill>
                  <a:srgbClr val="0000FF"/>
                </a:solidFill>
                <a:cs typeface="+mn-cs"/>
              </a:rPr>
              <a:t>q</a:t>
            </a:r>
            <a:r>
              <a:rPr lang="en-US" i="1">
                <a:solidFill>
                  <a:srgbClr val="006600"/>
                </a:solidFill>
                <a:cs typeface="+mn-cs"/>
              </a:rPr>
              <a:t>q</a:t>
            </a:r>
          </a:p>
        </p:txBody>
      </p:sp>
      <p:pic>
        <p:nvPicPr>
          <p:cNvPr id="61522" name="Picture 8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3692526"/>
            <a:ext cx="3397250" cy="73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1523" name="Picture 8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8" y="3517900"/>
            <a:ext cx="1354137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72200" y="1524000"/>
            <a:ext cx="2870573" cy="1200329"/>
          </a:xfrm>
          <a:prstGeom prst="rect">
            <a:avLst/>
          </a:prstGeom>
          <a:solidFill>
            <a:schemeClr val="bg1"/>
          </a:solidFill>
          <a:ln>
            <a:solidFill>
              <a:srgbClr val="99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In medium : </a:t>
            </a:r>
          </a:p>
          <a:p>
            <a:r>
              <a:rPr lang="en-US" sz="1800" dirty="0" smtClean="0">
                <a:solidFill>
                  <a:srgbClr val="800000"/>
                </a:solidFill>
              </a:rPr>
              <a:t>Chromo Magnetic screening,</a:t>
            </a:r>
          </a:p>
          <a:p>
            <a:r>
              <a:rPr lang="en-US" sz="1800" dirty="0" smtClean="0">
                <a:solidFill>
                  <a:srgbClr val="800000"/>
                </a:solidFill>
              </a:rPr>
              <a:t>Gluon saturation</a:t>
            </a:r>
          </a:p>
          <a:p>
            <a:endParaRPr lang="en-US" sz="1800" dirty="0">
              <a:solidFill>
                <a:srgbClr val="8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800600" y="2362200"/>
            <a:ext cx="1281112" cy="6746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76800" y="6096000"/>
            <a:ext cx="410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Need lattice QCD to study their properties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7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886200"/>
            <a:ext cx="79688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8000"/>
                </a:solidFill>
              </a:rPr>
              <a:t>Cabbibo</a:t>
            </a:r>
            <a:r>
              <a:rPr lang="en-US" sz="1800" dirty="0">
                <a:solidFill>
                  <a:srgbClr val="008000"/>
                </a:solidFill>
              </a:rPr>
              <a:t>, </a:t>
            </a:r>
            <a:r>
              <a:rPr lang="en-US" sz="1800" dirty="0" err="1">
                <a:solidFill>
                  <a:srgbClr val="008000"/>
                </a:solidFill>
              </a:rPr>
              <a:t>Parisi</a:t>
            </a:r>
            <a:r>
              <a:rPr lang="en-US" sz="1800" dirty="0">
                <a:solidFill>
                  <a:srgbClr val="008000"/>
                </a:solidFill>
              </a:rPr>
              <a:t>, PLB 59 (75) </a:t>
            </a:r>
            <a:r>
              <a:rPr lang="en-US" sz="1800" dirty="0" smtClean="0">
                <a:solidFill>
                  <a:srgbClr val="008000"/>
                </a:solidFill>
              </a:rPr>
              <a:t>67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 smtClean="0"/>
              <a:t>Realization that at high energy </a:t>
            </a:r>
            <a:r>
              <a:rPr lang="en-US" sz="1800" dirty="0" err="1" smtClean="0"/>
              <a:t>hadronic</a:t>
            </a:r>
            <a:r>
              <a:rPr lang="en-US" sz="1800" dirty="0" smtClean="0"/>
              <a:t> language is not appropriate 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nd reinterpretation of the limiting temperature as the phase transition temperature</a:t>
            </a:r>
          </a:p>
          <a:p>
            <a:r>
              <a:rPr lang="en-US" sz="1800" dirty="0" smtClean="0"/>
              <a:t>To medium consisting of quarks and gluons 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81000" y="2362200"/>
            <a:ext cx="72398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8000"/>
                </a:solidFill>
              </a:rPr>
              <a:t>Hagedorn</a:t>
            </a:r>
            <a:r>
              <a:rPr lang="en-US" sz="1800" dirty="0">
                <a:solidFill>
                  <a:srgbClr val="008000"/>
                </a:solidFill>
              </a:rPr>
              <a:t>, </a:t>
            </a:r>
            <a:r>
              <a:rPr lang="en-US" sz="1800" dirty="0" err="1">
                <a:solidFill>
                  <a:srgbClr val="008000"/>
                </a:solidFill>
              </a:rPr>
              <a:t>Nouvo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 err="1">
                <a:solidFill>
                  <a:srgbClr val="008000"/>
                </a:solidFill>
              </a:rPr>
              <a:t>Cim</a:t>
            </a:r>
            <a:r>
              <a:rPr lang="en-US" sz="1800" dirty="0">
                <a:solidFill>
                  <a:srgbClr val="008000"/>
                </a:solidFill>
              </a:rPr>
              <a:t>. 35 (65) </a:t>
            </a:r>
            <a:r>
              <a:rPr lang="en-US" sz="1800" dirty="0" smtClean="0">
                <a:solidFill>
                  <a:srgbClr val="008000"/>
                </a:solidFill>
              </a:rPr>
              <a:t>395</a:t>
            </a:r>
          </a:p>
          <a:p>
            <a:endParaRPr lang="en-US" sz="1800" dirty="0" smtClean="0">
              <a:solidFill>
                <a:srgbClr val="008000"/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Exponentially increasing density of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hadronic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states =&gt; limiting temperature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314575" y="76200"/>
            <a:ext cx="5428039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</a:rPr>
              <a:t>New states of strongly interacting matter ?</a:t>
            </a:r>
            <a:r>
              <a:rPr lang="en-US" dirty="0" smtClean="0">
                <a:cs typeface="+mn-cs"/>
              </a:rPr>
              <a:t> </a:t>
            </a:r>
            <a:endParaRPr lang="en-US" dirty="0"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562600"/>
            <a:ext cx="86664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800" dirty="0" smtClean="0">
                <a:solidFill>
                  <a:srgbClr val="008000"/>
                </a:solidFill>
              </a:rPr>
              <a:t>Collins and Perry,  PRL </a:t>
            </a:r>
            <a:r>
              <a:rPr lang="hu-HU" sz="1800" dirty="0">
                <a:solidFill>
                  <a:srgbClr val="008000"/>
                </a:solidFill>
              </a:rPr>
              <a:t>34 (1975) </a:t>
            </a:r>
            <a:r>
              <a:rPr lang="hu-HU" sz="1800" dirty="0" smtClean="0">
                <a:solidFill>
                  <a:srgbClr val="008000"/>
                </a:solidFill>
              </a:rPr>
              <a:t>1353</a:t>
            </a:r>
          </a:p>
          <a:p>
            <a:r>
              <a:rPr lang="hu-HU" sz="1800" dirty="0" smtClean="0"/>
              <a:t>At very high density strongly interacting matter should consist of quarks due to assymptotic</a:t>
            </a:r>
          </a:p>
          <a:p>
            <a:r>
              <a:rPr lang="en-US" sz="1800" dirty="0" smtClean="0"/>
              <a:t>f</a:t>
            </a:r>
            <a:r>
              <a:rPr lang="hu-HU" sz="1800" dirty="0" smtClean="0"/>
              <a:t>reedom 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762000"/>
            <a:ext cx="7857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</a:rPr>
              <a:t>I. </a:t>
            </a:r>
            <a:r>
              <a:rPr lang="en-US" sz="1800" dirty="0" err="1">
                <a:solidFill>
                  <a:srgbClr val="008000"/>
                </a:solidFill>
              </a:rPr>
              <a:t>Ya</a:t>
            </a:r>
            <a:r>
              <a:rPr lang="en-US" sz="1800" dirty="0">
                <a:solidFill>
                  <a:srgbClr val="008000"/>
                </a:solidFill>
              </a:rPr>
              <a:t>. </a:t>
            </a:r>
            <a:r>
              <a:rPr lang="en-US" sz="1800" dirty="0" err="1">
                <a:solidFill>
                  <a:srgbClr val="008000"/>
                </a:solidFill>
              </a:rPr>
              <a:t>Pomeranchuk</a:t>
            </a:r>
            <a:r>
              <a:rPr lang="en-US" sz="1800" dirty="0">
                <a:solidFill>
                  <a:srgbClr val="008000"/>
                </a:solidFill>
              </a:rPr>
              <a:t>, </a:t>
            </a:r>
            <a:r>
              <a:rPr lang="en-US" sz="1800" dirty="0" err="1">
                <a:solidFill>
                  <a:srgbClr val="008000"/>
                </a:solidFill>
              </a:rPr>
              <a:t>Doklady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 err="1">
                <a:solidFill>
                  <a:srgbClr val="008000"/>
                </a:solidFill>
              </a:rPr>
              <a:t>Akad</a:t>
            </a:r>
            <a:r>
              <a:rPr lang="en-US" sz="1800" dirty="0">
                <a:solidFill>
                  <a:srgbClr val="008000"/>
                </a:solidFill>
              </a:rPr>
              <a:t>. </a:t>
            </a:r>
            <a:r>
              <a:rPr lang="en-US" sz="1800" dirty="0" err="1">
                <a:solidFill>
                  <a:srgbClr val="008000"/>
                </a:solidFill>
              </a:rPr>
              <a:t>Nauk</a:t>
            </a:r>
            <a:r>
              <a:rPr lang="en-US" sz="1800" dirty="0">
                <a:solidFill>
                  <a:srgbClr val="008000"/>
                </a:solidFill>
              </a:rPr>
              <a:t>. SSSR 78 (1951) 889 </a:t>
            </a:r>
            <a:endParaRPr lang="en-US" sz="1800" dirty="0" smtClean="0">
              <a:solidFill>
                <a:srgbClr val="008000"/>
              </a:solidFill>
            </a:endParaRPr>
          </a:p>
          <a:p>
            <a:endParaRPr lang="en-US" sz="1800" dirty="0" smtClean="0">
              <a:solidFill>
                <a:srgbClr val="008000"/>
              </a:solidFill>
            </a:endParaRPr>
          </a:p>
          <a:p>
            <a:r>
              <a:rPr lang="en-US" sz="1800" dirty="0" smtClean="0"/>
              <a:t>Because of finite size of hadrons </a:t>
            </a:r>
            <a:r>
              <a:rPr lang="en-US" sz="1800" dirty="0" err="1" smtClean="0"/>
              <a:t>hadronic</a:t>
            </a:r>
            <a:r>
              <a:rPr lang="en-US" sz="1800" dirty="0" smtClean="0"/>
              <a:t> matter cannot exist up to arbitrarily high</a:t>
            </a:r>
          </a:p>
          <a:p>
            <a:r>
              <a:rPr lang="en-US" sz="1800" dirty="0" smtClean="0"/>
              <a:t>Temperature/density, hadron size has to be smaller than </a:t>
            </a:r>
            <a:r>
              <a:rPr lang="en-US" sz="1800" i="1" dirty="0" smtClean="0"/>
              <a:t>1/T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9962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hadron_g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4075" y="2041525"/>
            <a:ext cx="18732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3" descr="per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17526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4" descr="plasm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2081" y="518319"/>
            <a:ext cx="16462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447800" y="76200"/>
            <a:ext cx="6689725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charset="0"/>
                <a:cs typeface="+mn-cs"/>
              </a:rPr>
              <a:t>Deconfinement at high temperature and density</a:t>
            </a:r>
            <a:r>
              <a:rPr lang="en-US" sz="1800">
                <a:latin typeface="Arial" charset="0"/>
                <a:cs typeface="+mn-cs"/>
              </a:rPr>
              <a:t> 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838200" y="1828800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Arial" charset="0"/>
                <a:cs typeface="+mn-cs"/>
              </a:rPr>
              <a:t>Hadron Gas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810000" y="1219200"/>
            <a:ext cx="125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Arial" charset="0"/>
                <a:cs typeface="+mn-cs"/>
              </a:rPr>
              <a:t>Transition 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5867400" y="685800"/>
            <a:ext cx="302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Arial" charset="0"/>
                <a:cs typeface="+mn-cs"/>
              </a:rPr>
              <a:t>Quark Gluon Plasma (QGP)</a:t>
            </a:r>
          </a:p>
        </p:txBody>
      </p:sp>
      <p:pic>
        <p:nvPicPr>
          <p:cNvPr id="16392" name="Picture 9" descr="arrowxf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61466">
            <a:off x="3810000" y="3124200"/>
            <a:ext cx="1828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Text Box 10"/>
          <p:cNvSpPr txBox="1">
            <a:spLocks noChangeArrowheads="1"/>
          </p:cNvSpPr>
          <p:nvPr/>
        </p:nvSpPr>
        <p:spPr bwMode="auto">
          <a:xfrm rot="-1433665">
            <a:off x="2895600" y="3124200"/>
            <a:ext cx="297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Arial" charset="0"/>
                <a:cs typeface="+mn-cs"/>
              </a:rPr>
              <a:t>temperature and/or density </a:t>
            </a:r>
          </a:p>
        </p:txBody>
      </p:sp>
      <p:pic>
        <p:nvPicPr>
          <p:cNvPr id="16394" name="Picture 11" descr="phase_di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54724" r="26624" b="2565"/>
          <a:stretch>
            <a:fillRect/>
          </a:stretch>
        </p:blipFill>
        <p:spPr bwMode="auto">
          <a:xfrm>
            <a:off x="5029200" y="3962400"/>
            <a:ext cx="32480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228600" y="4267200"/>
            <a:ext cx="476468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Why this is interesting  ? :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basic properties of strong interaction</a:t>
            </a:r>
          </a:p>
          <a:p>
            <a:pPr>
              <a:defRPr/>
            </a:pPr>
            <a:endParaRPr lang="en-US" sz="1800" dirty="0">
              <a:solidFill>
                <a:srgbClr val="0000FF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astrophysical (compact </a:t>
            </a:r>
            <a:r>
              <a:rPr lang="en-US" sz="1800" dirty="0" smtClean="0">
                <a:solidFill>
                  <a:srgbClr val="0000FF"/>
                </a:solidFill>
                <a:latin typeface="Arial" charset="0"/>
                <a:cs typeface="+mn-cs"/>
              </a:rPr>
              <a:t>stars and transients)</a:t>
            </a: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: </a:t>
            </a:r>
            <a:endParaRPr lang="en-US" sz="1800" dirty="0" smtClean="0">
              <a:solidFill>
                <a:srgbClr val="0000FF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b</a:t>
            </a:r>
            <a:r>
              <a:rPr lang="en-US" sz="1800" dirty="0" smtClean="0">
                <a:solidFill>
                  <a:srgbClr val="0000FF"/>
                </a:solidFill>
                <a:latin typeface="Arial" charset="0"/>
                <a:cs typeface="+mn-cs"/>
              </a:rPr>
              <a:t>oundaries of </a:t>
            </a:r>
            <a:r>
              <a:rPr lang="en-US" sz="1800" dirty="0" err="1">
                <a:solidFill>
                  <a:srgbClr val="0000FF"/>
                </a:solidFill>
                <a:latin typeface="Arial" charset="0"/>
                <a:cs typeface="+mn-cs"/>
              </a:rPr>
              <a:t>hadronic</a:t>
            </a: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 matter</a:t>
            </a:r>
          </a:p>
          <a:p>
            <a:pPr>
              <a:defRPr/>
            </a:pPr>
            <a:endParaRPr lang="en-US" sz="1800" dirty="0">
              <a:solidFill>
                <a:srgbClr val="0000FF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cosmological consequences  </a:t>
            </a:r>
          </a:p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Arial" charset="0"/>
                <a:cs typeface="+mn-cs"/>
              </a:rPr>
              <a:t>Early Universe few microseconds after Big Bang</a:t>
            </a:r>
            <a:r>
              <a:rPr lang="en-US" sz="1800" dirty="0">
                <a:solidFill>
                  <a:srgbClr val="0000FF"/>
                </a:solidFill>
                <a:latin typeface="Arial" charset="0"/>
                <a:cs typeface="+mn-cs"/>
              </a:rPr>
              <a:t>)</a:t>
            </a:r>
          </a:p>
        </p:txBody>
      </p:sp>
      <p:pic>
        <p:nvPicPr>
          <p:cNvPr id="513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1371600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52800"/>
            <a:ext cx="24034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35" name="AutoShape 15"/>
          <p:cNvSpPr>
            <a:spLocks noChangeArrowheads="1"/>
          </p:cNvSpPr>
          <p:nvPr/>
        </p:nvSpPr>
        <p:spPr bwMode="auto">
          <a:xfrm rot="12175078">
            <a:off x="4343400" y="2438400"/>
            <a:ext cx="3581400" cy="4191000"/>
          </a:xfrm>
          <a:prstGeom prst="triangle">
            <a:avLst>
              <a:gd name="adj" fmla="val 503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5867400" y="3508375"/>
            <a:ext cx="103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charset="0"/>
                <a:cs typeface="+mn-cs"/>
              </a:rPr>
              <a:t>LQCD</a:t>
            </a:r>
          </a:p>
        </p:txBody>
      </p:sp>
      <p:pic>
        <p:nvPicPr>
          <p:cNvPr id="5138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90600"/>
            <a:ext cx="990600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42" name="Picture 2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419600"/>
            <a:ext cx="99060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2" grpId="0"/>
      <p:bldP spid="5135" grpId="0" animBg="1"/>
      <p:bldP spid="51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1600200" y="76200"/>
            <a:ext cx="5712622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Symmetries of QCD 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in the vacuum at high T</a:t>
            </a:r>
            <a:endParaRPr lang="en-US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0" y="528935"/>
            <a:ext cx="2018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cs typeface="+mn-cs"/>
              </a:rPr>
              <a:t>Chiral </a:t>
            </a:r>
            <a:r>
              <a:rPr lang="en-US" sz="1800" dirty="0">
                <a:solidFill>
                  <a:srgbClr val="FF0000"/>
                </a:solidFill>
                <a:cs typeface="+mn-cs"/>
              </a:rPr>
              <a:t>symmetry : </a:t>
            </a:r>
            <a:r>
              <a:rPr lang="en-US" dirty="0">
                <a:solidFill>
                  <a:srgbClr val="FF0000"/>
                </a:solidFill>
                <a:cs typeface="+mn-cs"/>
              </a:rPr>
              <a:t> </a:t>
            </a:r>
          </a:p>
        </p:txBody>
      </p:sp>
      <p:pic>
        <p:nvPicPr>
          <p:cNvPr id="7885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685800"/>
            <a:ext cx="125957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8859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36687"/>
            <a:ext cx="297180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0" y="990600"/>
            <a:ext cx="2022475" cy="3007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90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8600" y="1066800"/>
            <a:ext cx="990600" cy="2649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82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119514" y="4595336"/>
            <a:ext cx="681468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dirty="0">
                <a:cs typeface="+mn-cs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+mn-cs"/>
              </a:rPr>
              <a:t>Center (Z3) symmetry : </a:t>
            </a:r>
            <a:r>
              <a:rPr lang="en-US" sz="1800" dirty="0">
                <a:cs typeface="+mn-cs"/>
              </a:rPr>
              <a:t>invariance under global gauge transformation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   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27984" y="5401270"/>
            <a:ext cx="70110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Exact symmetry for infinitely heavy </a:t>
            </a:r>
            <a:r>
              <a:rPr lang="en-US" sz="1800" dirty="0" smtClean="0">
                <a:cs typeface="+mn-cs"/>
              </a:rPr>
              <a:t>quarks and the order parameter is the</a:t>
            </a:r>
          </a:p>
          <a:p>
            <a:pPr>
              <a:defRPr/>
            </a:pPr>
            <a:r>
              <a:rPr lang="en-US" sz="1800" dirty="0" smtClean="0">
                <a:cs typeface="+mn-cs"/>
              </a:rPr>
              <a:t>Expectation value of the </a:t>
            </a:r>
            <a:r>
              <a:rPr lang="en-US" sz="1800" dirty="0" err="1" smtClean="0">
                <a:cs typeface="+mn-cs"/>
              </a:rPr>
              <a:t>Polyakov</a:t>
            </a:r>
            <a:r>
              <a:rPr lang="en-US" sz="1800" dirty="0" smtClean="0">
                <a:cs typeface="+mn-cs"/>
              </a:rPr>
              <a:t> loop:</a:t>
            </a:r>
          </a:p>
          <a:p>
            <a:pPr>
              <a:defRPr/>
            </a:pPr>
            <a:r>
              <a:rPr lang="en-US" sz="1800" dirty="0" smtClean="0">
                <a:cs typeface="+mn-cs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cs typeface="+mn-cs"/>
              </a:rPr>
              <a:t> </a:t>
            </a:r>
            <a:endParaRPr lang="en-US" sz="1800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26" name="Picture 2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00600"/>
            <a:ext cx="931863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10162"/>
            <a:ext cx="471170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Picture 2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096000"/>
            <a:ext cx="294005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096000"/>
            <a:ext cx="931863" cy="2717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98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7" y="1045754"/>
            <a:ext cx="3089366" cy="2496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82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548" name="TextBox 6"/>
          <p:cNvSpPr txBox="1">
            <a:spLocks noChangeArrowheads="1"/>
          </p:cNvSpPr>
          <p:nvPr/>
        </p:nvSpPr>
        <p:spPr bwMode="auto">
          <a:xfrm>
            <a:off x="7924800" y="1447800"/>
            <a:ext cx="1031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00CC"/>
                </a:solidFill>
                <a:latin typeface="Arial" charset="0"/>
              </a:rPr>
              <a:t>restored</a:t>
            </a:r>
          </a:p>
        </p:txBody>
      </p:sp>
      <p:sp>
        <p:nvSpPr>
          <p:cNvPr id="22549" name="TextBox 7"/>
          <p:cNvSpPr txBox="1">
            <a:spLocks noChangeArrowheads="1"/>
          </p:cNvSpPr>
          <p:nvPr/>
        </p:nvSpPr>
        <p:spPr bwMode="auto">
          <a:xfrm>
            <a:off x="7924800" y="5105400"/>
            <a:ext cx="89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00CC"/>
                </a:solidFill>
                <a:latin typeface="Arial" charset="0"/>
              </a:rPr>
              <a:t>broken</a:t>
            </a: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381000" y="1777424"/>
            <a:ext cx="704982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FF"/>
                </a:solidFill>
                <a:latin typeface="Arial" charset="0"/>
                <a:cs typeface="+mn-cs"/>
              </a:rPr>
              <a:t>spontaneous symmetry breaking or </a:t>
            </a:r>
            <a:r>
              <a:rPr lang="en-US" sz="1600" dirty="0" err="1">
                <a:solidFill>
                  <a:srgbClr val="0000FF"/>
                </a:solidFill>
                <a:latin typeface="Arial" charset="0"/>
                <a:cs typeface="+mn-cs"/>
              </a:rPr>
              <a:t>Nambu</a:t>
            </a:r>
            <a:r>
              <a:rPr lang="en-US" sz="1600" dirty="0">
                <a:solidFill>
                  <a:srgbClr val="0000FF"/>
                </a:solidFill>
                <a:latin typeface="Arial" charset="0"/>
                <a:cs typeface="+mn-cs"/>
              </a:rPr>
              <a:t>-Goldstone </a:t>
            </a:r>
            <a:r>
              <a:rPr lang="en-US" sz="1600" dirty="0" smtClean="0">
                <a:solidFill>
                  <a:srgbClr val="0000FF"/>
                </a:solidFill>
                <a:latin typeface="Arial" charset="0"/>
                <a:cs typeface="+mn-cs"/>
              </a:rPr>
              <a:t>symmetry realization </a:t>
            </a:r>
          </a:p>
          <a:p>
            <a:pPr>
              <a:defRPr/>
            </a:pPr>
            <a:r>
              <a:rPr lang="en-US" sz="1600" dirty="0" smtClean="0">
                <a:solidFill>
                  <a:srgbClr val="0000FF"/>
                </a:solidFill>
                <a:latin typeface="Arial" charset="0"/>
                <a:cs typeface="+mn-cs"/>
              </a:rPr>
              <a:t>                                                                                                        2008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457200" y="2362200"/>
            <a:ext cx="499853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cs typeface="+mn-cs"/>
              </a:rPr>
              <a:t>hadrons with  opposite parity have very different  masses, </a:t>
            </a:r>
            <a:endParaRPr lang="en-US" sz="1600" dirty="0" smtClean="0">
              <a:solidFill>
                <a:srgbClr val="FF0000"/>
              </a:solidFill>
              <a:cs typeface="+mn-cs"/>
            </a:endParaRPr>
          </a:p>
          <a:p>
            <a:pPr>
              <a:defRPr/>
            </a:pPr>
            <a:r>
              <a:rPr lang="en-US" sz="1600" dirty="0" smtClean="0">
                <a:solidFill>
                  <a:srgbClr val="FF0000"/>
                </a:solidFill>
                <a:cs typeface="+mn-cs"/>
              </a:rPr>
              <a:t>interactions </a:t>
            </a:r>
            <a:r>
              <a:rPr lang="en-US" sz="1600" dirty="0">
                <a:solidFill>
                  <a:srgbClr val="FF0000"/>
                </a:solidFill>
                <a:cs typeface="+mn-cs"/>
              </a:rPr>
              <a:t>between hadrons are weak  at low </a:t>
            </a:r>
            <a:r>
              <a:rPr lang="en-US" sz="1600" i="1" dirty="0">
                <a:solidFill>
                  <a:srgbClr val="FF0000"/>
                </a:solidFill>
                <a:cs typeface="+mn-cs"/>
              </a:rPr>
              <a:t>E</a:t>
            </a:r>
          </a:p>
        </p:txBody>
      </p:sp>
      <p:sp>
        <p:nvSpPr>
          <p:cNvPr id="31" name="Text Box 35"/>
          <p:cNvSpPr txBox="1">
            <a:spLocks noChangeArrowheads="1"/>
          </p:cNvSpPr>
          <p:nvPr/>
        </p:nvSpPr>
        <p:spPr bwMode="auto">
          <a:xfrm>
            <a:off x="1828800" y="4191000"/>
            <a:ext cx="359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sz="1600" i="1" dirty="0">
                <a:solidFill>
                  <a:srgbClr val="990000"/>
                </a:solidFill>
                <a:latin typeface="Arial" charset="0"/>
                <a:cs typeface="Times New Roman" charset="0"/>
              </a:rPr>
              <a:t>η</a:t>
            </a:r>
            <a:r>
              <a:rPr lang="ja-JP" altLang="en-US" sz="1600" i="1" dirty="0">
                <a:solidFill>
                  <a:srgbClr val="990000"/>
                </a:solidFill>
                <a:latin typeface="Arial" charset="0"/>
                <a:cs typeface="Times New Roman" charset="0"/>
              </a:rPr>
              <a:t>’</a:t>
            </a:r>
            <a:r>
              <a:rPr lang="en-US" sz="1600" dirty="0">
                <a:solidFill>
                  <a:srgbClr val="990000"/>
                </a:solidFill>
                <a:latin typeface="Arial" charset="0"/>
                <a:cs typeface="Times New Roman" charset="0"/>
              </a:rPr>
              <a:t> meson mass</a:t>
            </a:r>
            <a:r>
              <a:rPr lang="en-US" sz="1800" dirty="0">
                <a:solidFill>
                  <a:srgbClr val="990000"/>
                </a:solidFill>
                <a:latin typeface="Arial" charset="0"/>
                <a:cs typeface="Times New Roman" charset="0"/>
              </a:rPr>
              <a:t>,</a:t>
            </a:r>
            <a:r>
              <a:rPr lang="en-US" dirty="0">
                <a:solidFill>
                  <a:srgbClr val="990000"/>
                </a:solidFill>
                <a:latin typeface="Arial" charset="0"/>
                <a:cs typeface="Times New Roman" charset="0"/>
              </a:rPr>
              <a:t> </a:t>
            </a:r>
            <a:r>
              <a:rPr lang="el-GR" sz="1600" i="1" dirty="0">
                <a:solidFill>
                  <a:srgbClr val="990000"/>
                </a:solidFill>
                <a:latin typeface="Arial" charset="0"/>
                <a:cs typeface="Times New Roman" charset="0"/>
              </a:rPr>
              <a:t>π</a:t>
            </a:r>
            <a:r>
              <a:rPr lang="en-US" sz="1600" i="1" dirty="0">
                <a:solidFill>
                  <a:srgbClr val="990000"/>
                </a:solidFill>
                <a:latin typeface="Arial" charset="0"/>
                <a:cs typeface="Times New Roman" charset="0"/>
              </a:rPr>
              <a:t>-a</a:t>
            </a:r>
            <a:r>
              <a:rPr lang="en-US" sz="1600" i="1" baseline="-16000" dirty="0">
                <a:solidFill>
                  <a:srgbClr val="990000"/>
                </a:solidFill>
                <a:latin typeface="Arial" charset="0"/>
                <a:cs typeface="Times New Roman" charset="0"/>
              </a:rPr>
              <a:t>0</a:t>
            </a:r>
            <a:r>
              <a:rPr lang="en-US" sz="1600" baseline="-16000" dirty="0">
                <a:solidFill>
                  <a:srgbClr val="990000"/>
                </a:solidFill>
                <a:latin typeface="Arial" charset="0"/>
                <a:cs typeface="Times New Roman" charset="0"/>
              </a:rPr>
              <a:t>  </a:t>
            </a:r>
            <a:r>
              <a:rPr lang="en-US" sz="1600" dirty="0">
                <a:solidFill>
                  <a:srgbClr val="990000"/>
                </a:solidFill>
                <a:latin typeface="Arial" charset="0"/>
                <a:cs typeface="Times New Roman" charset="0"/>
              </a:rPr>
              <a:t>mass difference</a:t>
            </a:r>
            <a:r>
              <a:rPr lang="en-US" sz="1600" baseline="-16000" dirty="0">
                <a:solidFill>
                  <a:srgbClr val="990000"/>
                </a:solidFill>
                <a:cs typeface="Times New Roman" charset="0"/>
              </a:rPr>
              <a:t> </a:t>
            </a:r>
            <a:endParaRPr lang="el-GR" sz="1600" baseline="-16000" dirty="0">
              <a:solidFill>
                <a:srgbClr val="990000"/>
              </a:solidFill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3124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Axial or </a:t>
            </a:r>
            <a:r>
              <a:rPr lang="en-US" sz="1800" i="1" dirty="0" smtClean="0">
                <a:solidFill>
                  <a:srgbClr val="FF0000"/>
                </a:solidFill>
              </a:rPr>
              <a:t>U</a:t>
            </a:r>
            <a:r>
              <a:rPr lang="en-US" sz="1800" i="1" baseline="-25000" dirty="0" smtClean="0">
                <a:solidFill>
                  <a:srgbClr val="FF0000"/>
                </a:solidFill>
              </a:rPr>
              <a:t>A</a:t>
            </a:r>
            <a:r>
              <a:rPr lang="en-US" sz="1800" i="1" dirty="0" smtClean="0">
                <a:solidFill>
                  <a:srgbClr val="FF0000"/>
                </a:solidFill>
              </a:rPr>
              <a:t>(1) </a:t>
            </a:r>
            <a:r>
              <a:rPr lang="en-US" sz="1800" dirty="0" smtClean="0">
                <a:solidFill>
                  <a:srgbClr val="FF0000"/>
                </a:solidFill>
              </a:rPr>
              <a:t>symmetry:  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9" name="Picture 8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200400"/>
            <a:ext cx="2362200" cy="25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86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669268"/>
            <a:ext cx="292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/>
              <a:t>is broken by anomaly (ABJ) : </a:t>
            </a:r>
          </a:p>
        </p:txBody>
      </p:sp>
      <p:pic>
        <p:nvPicPr>
          <p:cNvPr id="32" name="Picture 27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57600"/>
            <a:ext cx="27479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609600"/>
            <a:ext cx="1215654" cy="228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699992" rotWithShape="0">
                    <a:scrgbClr r="0" g="0" b="0">
                      <a:alpha val="74998"/>
                    </a:scrgbClr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Down Arrow 7"/>
          <p:cNvSpPr/>
          <p:nvPr/>
        </p:nvSpPr>
        <p:spPr>
          <a:xfrm>
            <a:off x="3810000" y="2209800"/>
            <a:ext cx="304800" cy="22860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3733800" y="4114800"/>
            <a:ext cx="304800" cy="22860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7848600" y="3276600"/>
            <a:ext cx="12362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9900CC"/>
                </a:solidFill>
                <a:latin typeface="Arial" charset="0"/>
              </a:rPr>
              <a:t>Effectively</a:t>
            </a:r>
          </a:p>
          <a:p>
            <a:pPr eaLnBrk="1" hangingPunct="1"/>
            <a:r>
              <a:rPr lang="en-US" sz="1800" dirty="0">
                <a:solidFill>
                  <a:srgbClr val="9900CC"/>
                </a:solidFill>
                <a:latin typeface="Arial" charset="0"/>
              </a:rPr>
              <a:t>r</a:t>
            </a:r>
            <a:r>
              <a:rPr lang="en-US" sz="1800" dirty="0" smtClean="0">
                <a:solidFill>
                  <a:srgbClr val="9900CC"/>
                </a:solidFill>
                <a:latin typeface="Arial" charset="0"/>
              </a:rPr>
              <a:t>estored ?</a:t>
            </a:r>
            <a:endParaRPr lang="en-US" sz="1800" dirty="0">
              <a:solidFill>
                <a:srgbClr val="9900CC"/>
              </a:solidFill>
              <a:latin typeface="Arial" charset="0"/>
            </a:endParaRPr>
          </a:p>
        </p:txBody>
      </p: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125592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96000" y="4114800"/>
            <a:ext cx="91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topology</a:t>
            </a:r>
            <a:endParaRPr lang="en-US" sz="1600" dirty="0"/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 flipV="1">
            <a:off x="5867400" y="4038600"/>
            <a:ext cx="228600" cy="2454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990600" y="76200"/>
            <a:ext cx="7095963" cy="46166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+mn-cs"/>
              </a:rPr>
              <a:t>QCD phase diagram as function of the quark mass</a:t>
            </a:r>
            <a:endParaRPr lang="en-US" dirty="0">
              <a:solidFill>
                <a:srgbClr val="FF0000"/>
              </a:solidFill>
              <a:latin typeface="Arial" charset="0"/>
              <a:cs typeface="+mn-cs"/>
            </a:endParaRPr>
          </a:p>
        </p:txBody>
      </p:sp>
      <p:pic>
        <p:nvPicPr>
          <p:cNvPr id="24590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43600"/>
            <a:ext cx="1643063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882775" y="5867400"/>
            <a:ext cx="2232025" cy="596900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600" dirty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600" dirty="0">
                <a:latin typeface="Arial" charset="0"/>
                <a:cs typeface="+mn-cs"/>
              </a:rPr>
              <a:t>relation to spin models</a:t>
            </a:r>
          </a:p>
        </p:txBody>
      </p:sp>
      <p:pic>
        <p:nvPicPr>
          <p:cNvPr id="24594" name="Picture 18" descr="colubi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962400" cy="335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4343400" y="914400"/>
            <a:ext cx="43978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 smtClean="0">
                <a:latin typeface="Arial" charset="0"/>
                <a:cs typeface="+mn-cs"/>
              </a:rPr>
              <a:t>For very large quark masses there </a:t>
            </a:r>
          </a:p>
          <a:p>
            <a:pPr>
              <a:defRPr/>
            </a:pPr>
            <a:r>
              <a:rPr lang="en-US" sz="1800" dirty="0" smtClean="0">
                <a:latin typeface="Arial" charset="0"/>
                <a:cs typeface="+mn-cs"/>
              </a:rPr>
              <a:t>is a 1</a:t>
            </a:r>
            <a:r>
              <a:rPr lang="en-US" sz="1800" baseline="30000" dirty="0" smtClean="0">
                <a:latin typeface="Arial" charset="0"/>
                <a:cs typeface="+mn-cs"/>
              </a:rPr>
              <a:t>st</a:t>
            </a:r>
            <a:r>
              <a:rPr lang="en-US" sz="1800" dirty="0" smtClean="0">
                <a:latin typeface="Arial" charset="0"/>
                <a:cs typeface="+mn-cs"/>
              </a:rPr>
              <a:t> order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cs typeface="+mn-cs"/>
              </a:rPr>
              <a:t>deconfining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cs typeface="+mn-cs"/>
              </a:rPr>
              <a:t> phase transition </a:t>
            </a:r>
          </a:p>
          <a:p>
            <a:pPr>
              <a:buFontTx/>
              <a:buChar char="•"/>
              <a:defRPr/>
            </a:pPr>
            <a:endParaRPr lang="en-US" sz="180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endParaRPr lang="en-US" sz="1800" dirty="0" smtClean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cs typeface="+mn-cs"/>
              </a:rPr>
              <a:t>Chiral transition: </a:t>
            </a:r>
          </a:p>
          <a:p>
            <a:pPr>
              <a:buFontTx/>
              <a:buChar char="•"/>
              <a:defRPr/>
            </a:pPr>
            <a:r>
              <a:rPr lang="en-US" sz="1800" dirty="0">
                <a:latin typeface="Arial" charset="0"/>
                <a:cs typeface="+mn-cs"/>
              </a:rPr>
              <a:t> </a:t>
            </a:r>
            <a:r>
              <a:rPr lang="en-US" sz="1800" dirty="0" smtClean="0">
                <a:latin typeface="Arial" charset="0"/>
                <a:cs typeface="+mn-cs"/>
              </a:rPr>
              <a:t>For </a:t>
            </a:r>
            <a:r>
              <a:rPr lang="en-US" sz="1800" dirty="0">
                <a:latin typeface="Arial" charset="0"/>
                <a:cs typeface="+mn-cs"/>
              </a:rPr>
              <a:t>vanishing </a:t>
            </a:r>
            <a:r>
              <a:rPr lang="en-US" sz="1800" i="1" dirty="0" err="1">
                <a:cs typeface="+mn-cs"/>
              </a:rPr>
              <a:t>u,d</a:t>
            </a:r>
            <a:r>
              <a:rPr lang="en-US" sz="1800" i="1" dirty="0">
                <a:cs typeface="+mn-cs"/>
              </a:rPr>
              <a:t> </a:t>
            </a:r>
            <a:r>
              <a:rPr lang="en-US" sz="1800" dirty="0">
                <a:latin typeface="Arial" charset="0"/>
                <a:cs typeface="+mn-cs"/>
              </a:rPr>
              <a:t>-quark masses the </a:t>
            </a:r>
            <a:endParaRPr lang="en-US" sz="1800" dirty="0" smtClean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 smtClean="0">
                <a:latin typeface="Arial" charset="0"/>
                <a:cs typeface="+mn-cs"/>
              </a:rPr>
              <a:t>Chiral transition </a:t>
            </a:r>
            <a:r>
              <a:rPr lang="en-US" sz="1800" dirty="0">
                <a:latin typeface="Arial" charset="0"/>
                <a:cs typeface="+mn-cs"/>
              </a:rPr>
              <a:t>is either 1</a:t>
            </a:r>
            <a:r>
              <a:rPr lang="en-US" sz="1800" baseline="30000" dirty="0">
                <a:latin typeface="Arial" charset="0"/>
                <a:cs typeface="+mn-cs"/>
              </a:rPr>
              <a:t>st</a:t>
            </a:r>
            <a:r>
              <a:rPr lang="en-US" sz="1800" dirty="0">
                <a:latin typeface="Arial" charset="0"/>
                <a:cs typeface="+mn-cs"/>
              </a:rPr>
              <a:t> order or 2</a:t>
            </a:r>
            <a:r>
              <a:rPr lang="en-US" sz="1800" baseline="30000" dirty="0">
                <a:latin typeface="Arial" charset="0"/>
                <a:cs typeface="+mn-cs"/>
              </a:rPr>
              <a:t>nd</a:t>
            </a:r>
            <a:r>
              <a:rPr lang="en-US" sz="1800" dirty="0">
                <a:latin typeface="Arial" charset="0"/>
                <a:cs typeface="+mn-cs"/>
              </a:rPr>
              <a:t> </a:t>
            </a:r>
            <a:endParaRPr lang="en-US" sz="1800" dirty="0" smtClean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>
                <a:latin typeface="Arial" charset="0"/>
                <a:cs typeface="+mn-cs"/>
              </a:rPr>
              <a:t>o</a:t>
            </a:r>
            <a:r>
              <a:rPr lang="en-US" sz="1800" dirty="0" smtClean="0">
                <a:latin typeface="Arial" charset="0"/>
                <a:cs typeface="+mn-cs"/>
              </a:rPr>
              <a:t>rder phase  transition</a:t>
            </a:r>
          </a:p>
          <a:p>
            <a:pPr>
              <a:defRPr/>
            </a:pPr>
            <a:endParaRPr lang="en-US" sz="180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1800" dirty="0">
                <a:latin typeface="Arial" charset="0"/>
                <a:cs typeface="+mn-cs"/>
              </a:rPr>
              <a:t> For physical quark masses there </a:t>
            </a:r>
            <a:endParaRPr lang="en-US" sz="1800" dirty="0" smtClean="0"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1800" dirty="0" smtClean="0">
                <a:latin typeface="Arial" charset="0"/>
                <a:cs typeface="+mn-cs"/>
              </a:rPr>
              <a:t>could </a:t>
            </a:r>
            <a:r>
              <a:rPr lang="en-US" sz="1800" dirty="0">
                <a:latin typeface="Arial" charset="0"/>
                <a:cs typeface="+mn-cs"/>
              </a:rPr>
              <a:t>be a 1</a:t>
            </a:r>
            <a:r>
              <a:rPr lang="en-US" sz="1800" baseline="30000" dirty="0">
                <a:latin typeface="Arial" charset="0"/>
                <a:cs typeface="+mn-cs"/>
              </a:rPr>
              <a:t>st</a:t>
            </a:r>
            <a:r>
              <a:rPr lang="en-US" sz="1800" dirty="0">
                <a:latin typeface="Arial" charset="0"/>
                <a:cs typeface="+mn-cs"/>
              </a:rPr>
              <a:t> </a:t>
            </a:r>
            <a:r>
              <a:rPr lang="en-US" sz="1800" dirty="0" smtClean="0">
                <a:latin typeface="Arial" charset="0"/>
                <a:cs typeface="+mn-cs"/>
              </a:rPr>
              <a:t> order  </a:t>
            </a:r>
            <a:r>
              <a:rPr lang="en-US" sz="1800" dirty="0">
                <a:latin typeface="Arial" charset="0"/>
                <a:cs typeface="+mn-cs"/>
              </a:rPr>
              <a:t>phase </a:t>
            </a:r>
            <a:r>
              <a:rPr lang="en-US" sz="1800" dirty="0" smtClean="0">
                <a:latin typeface="Arial" charset="0"/>
                <a:cs typeface="+mn-cs"/>
              </a:rPr>
              <a:t>transition</a:t>
            </a:r>
          </a:p>
          <a:p>
            <a:pPr>
              <a:defRPr/>
            </a:pPr>
            <a:r>
              <a:rPr lang="en-US" sz="1800" dirty="0" smtClean="0">
                <a:latin typeface="Arial" charset="0"/>
                <a:cs typeface="+mn-cs"/>
              </a:rPr>
              <a:t> </a:t>
            </a:r>
            <a:r>
              <a:rPr lang="en-US" sz="1800" dirty="0">
                <a:latin typeface="Arial" charset="0"/>
                <a:cs typeface="+mn-cs"/>
              </a:rPr>
              <a:t>or crossover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2438400" y="5105400"/>
            <a:ext cx="5102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latin typeface="Arial" charset="0"/>
                <a:cs typeface="+mn-cs"/>
              </a:rPr>
              <a:t>Evidence for 2</a:t>
            </a:r>
            <a:r>
              <a:rPr lang="en-US" sz="1800" baseline="30000" dirty="0">
                <a:solidFill>
                  <a:srgbClr val="000099"/>
                </a:solidFill>
                <a:latin typeface="Arial" charset="0"/>
                <a:cs typeface="+mn-cs"/>
              </a:rPr>
              <a:t>nd</a:t>
            </a:r>
            <a:r>
              <a:rPr lang="en-US" sz="1800" dirty="0">
                <a:solidFill>
                  <a:srgbClr val="000099"/>
                </a:solidFill>
                <a:latin typeface="Arial" charset="0"/>
                <a:cs typeface="+mn-cs"/>
              </a:rPr>
              <a:t> order transition in the chiral limit</a:t>
            </a:r>
          </a:p>
          <a:p>
            <a:pPr>
              <a:defRPr/>
            </a:pPr>
            <a:r>
              <a:rPr lang="en-US" sz="1800" dirty="0">
                <a:solidFill>
                  <a:srgbClr val="000099"/>
                </a:solidFill>
                <a:latin typeface="Arial" charset="0"/>
                <a:cs typeface="+mn-cs"/>
              </a:rPr>
              <a:t>=&gt; universal properties of QCD transition:</a:t>
            </a:r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685800" y="685800"/>
            <a:ext cx="322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sz="1600" dirty="0" err="1">
                <a:solidFill>
                  <a:srgbClr val="008000"/>
                </a:solidFill>
                <a:cs typeface="+mn-cs"/>
              </a:rPr>
              <a:t>Pisarski</a:t>
            </a:r>
            <a:r>
              <a:rPr lang="en-US" sz="1600" dirty="0">
                <a:solidFill>
                  <a:srgbClr val="008000"/>
                </a:solidFill>
                <a:cs typeface="+mn-cs"/>
              </a:rPr>
              <a:t>, </a:t>
            </a:r>
            <a:r>
              <a:rPr lang="en-US" sz="1600" dirty="0" err="1">
                <a:solidFill>
                  <a:srgbClr val="008000"/>
                </a:solidFill>
                <a:cs typeface="+mn-cs"/>
              </a:rPr>
              <a:t>Wilczek</a:t>
            </a:r>
            <a:r>
              <a:rPr lang="en-US" sz="1600" dirty="0">
                <a:solidFill>
                  <a:srgbClr val="008000"/>
                </a:solidFill>
                <a:cs typeface="+mn-cs"/>
              </a:rPr>
              <a:t>,  PD29 (1984) 338 </a:t>
            </a:r>
          </a:p>
        </p:txBody>
      </p:sp>
      <p:sp>
        <p:nvSpPr>
          <p:cNvPr id="24613" name="Text Box 37"/>
          <p:cNvSpPr txBox="1">
            <a:spLocks noChangeArrowheads="1"/>
          </p:cNvSpPr>
          <p:nvPr/>
        </p:nvSpPr>
        <p:spPr bwMode="auto">
          <a:xfrm>
            <a:off x="5943600" y="5791200"/>
            <a:ext cx="2606675" cy="596900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 charset="0"/>
                <a:cs typeface="+mn-cs"/>
              </a:rPr>
              <a:t>transition is a  crossover </a:t>
            </a:r>
          </a:p>
          <a:p>
            <a:pPr>
              <a:defRPr/>
            </a:pPr>
            <a:r>
              <a:rPr lang="en-US" sz="1600" dirty="0">
                <a:latin typeface="Arial" charset="0"/>
                <a:cs typeface="+mn-cs"/>
              </a:rPr>
              <a:t>for physical quark masses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1" grpId="0" animBg="1"/>
      <p:bldP spid="24595" grpId="0"/>
      <p:bldP spid="24596" grpId="0"/>
      <p:bldP spid="24606" grpId="0"/>
      <p:bldP spid="246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838200" y="76200"/>
            <a:ext cx="7708900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charset="0"/>
                <a:cs typeface="+mn-cs"/>
              </a:rPr>
              <a:t>Deconfinement : entropy, pressure and energy density  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52400" y="5105400"/>
            <a:ext cx="88392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  <a:defRPr/>
            </a:pPr>
            <a:r>
              <a:rPr lang="en-US" sz="1800" dirty="0">
                <a:latin typeface="Arial" charset="0"/>
                <a:cs typeface="+mn-cs"/>
              </a:rPr>
              <a:t>  </a:t>
            </a:r>
            <a:r>
              <a:rPr lang="en-US" sz="1600" dirty="0">
                <a:latin typeface="Arial" charset="0"/>
                <a:cs typeface="+mn-cs"/>
              </a:rPr>
              <a:t>rapid change in the number of degrees of freedom at </a:t>
            </a:r>
            <a:r>
              <a:rPr lang="en-US" sz="1600" i="1" dirty="0">
                <a:solidFill>
                  <a:srgbClr val="FF0000"/>
                </a:solidFill>
                <a:latin typeface="Arial" charset="0"/>
                <a:cs typeface="+mn-cs"/>
              </a:rPr>
              <a:t>T=160-200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+mn-cs"/>
              </a:rPr>
              <a:t>MeV:  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  <a:cs typeface="+mn-cs"/>
              </a:rPr>
              <a:t>deconfinement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+mn-cs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sz="1600" dirty="0">
                <a:latin typeface="Arial" charset="0"/>
                <a:cs typeface="+mn-cs"/>
              </a:rPr>
              <a:t> deviation from ideal gas limit is about 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+mn-cs"/>
              </a:rPr>
              <a:t>10% </a:t>
            </a:r>
            <a:r>
              <a:rPr lang="en-US" sz="1600" dirty="0">
                <a:latin typeface="Arial" charset="0"/>
                <a:cs typeface="+mn-cs"/>
              </a:rPr>
              <a:t>at high </a:t>
            </a:r>
            <a:r>
              <a:rPr lang="en-US" sz="1600" i="1" dirty="0">
                <a:latin typeface="Arial" charset="0"/>
                <a:cs typeface="+mn-cs"/>
              </a:rPr>
              <a:t>T</a:t>
            </a:r>
            <a:r>
              <a:rPr lang="en-US" sz="1600" dirty="0">
                <a:latin typeface="Arial" charset="0"/>
                <a:cs typeface="+mn-cs"/>
              </a:rPr>
              <a:t> consistent with the  </a:t>
            </a:r>
            <a:r>
              <a:rPr lang="en-US" sz="1600" dirty="0" err="1">
                <a:latin typeface="Arial" charset="0"/>
                <a:cs typeface="+mn-cs"/>
              </a:rPr>
              <a:t>perturbative</a:t>
            </a:r>
            <a:r>
              <a:rPr lang="en-US" sz="1600" dirty="0">
                <a:latin typeface="Arial" charset="0"/>
                <a:cs typeface="+mn-cs"/>
              </a:rPr>
              <a:t> result</a:t>
            </a:r>
            <a:endParaRPr lang="en-US" sz="1600" i="1" dirty="0">
              <a:solidFill>
                <a:srgbClr val="FF0000"/>
              </a:solidFill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1600" dirty="0">
                <a:latin typeface="Arial" charset="0"/>
                <a:cs typeface="+mn-cs"/>
              </a:rPr>
              <a:t> no obviously large discretization errors in  the pressure and energy density at high </a:t>
            </a:r>
            <a:r>
              <a:rPr lang="en-US" sz="1600" i="1" dirty="0" smtClean="0">
                <a:latin typeface="Arial" charset="0"/>
                <a:cs typeface="+mn-cs"/>
              </a:rPr>
              <a:t>T</a:t>
            </a:r>
            <a:endParaRPr lang="en-US" sz="160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1600" dirty="0">
                <a:latin typeface="Arial" charset="0"/>
                <a:cs typeface="+mn-cs"/>
              </a:rPr>
              <a:t> energy density at the chiral transition temperature </a:t>
            </a:r>
            <a:r>
              <a:rPr lang="el-GR" sz="1600" i="1" dirty="0">
                <a:solidFill>
                  <a:srgbClr val="FF0000"/>
                </a:solidFill>
                <a:latin typeface="Arial" charset="0"/>
                <a:cs typeface="Arial" charset="0"/>
              </a:rPr>
              <a:t>ε</a:t>
            </a:r>
            <a:r>
              <a:rPr lang="en-US" sz="1600" i="1" dirty="0">
                <a:solidFill>
                  <a:srgbClr val="FF0000"/>
                </a:solidFill>
                <a:latin typeface="Arial" charset="0"/>
                <a:cs typeface="Arial" charset="0"/>
              </a:rPr>
              <a:t>(</a:t>
            </a:r>
            <a:r>
              <a:rPr lang="en-US" sz="1600" i="1" dirty="0" err="1">
                <a:solidFill>
                  <a:srgbClr val="FF0000"/>
                </a:solidFill>
                <a:latin typeface="Arial" charset="0"/>
                <a:cs typeface="+mn-cs"/>
              </a:rPr>
              <a:t>T</a:t>
            </a:r>
            <a:r>
              <a:rPr lang="en-US" sz="2000" i="1" baseline="-16000" dirty="0" err="1">
                <a:solidFill>
                  <a:srgbClr val="FF0000"/>
                </a:solidFill>
                <a:latin typeface="Arial" charset="0"/>
                <a:cs typeface="+mn-cs"/>
              </a:rPr>
              <a:t>c</a:t>
            </a:r>
            <a:r>
              <a:rPr lang="en-US" sz="1600" i="1" dirty="0">
                <a:solidFill>
                  <a:srgbClr val="FF0000"/>
                </a:solidFill>
                <a:latin typeface="Arial" charset="0"/>
                <a:cs typeface="+mn-cs"/>
              </a:rPr>
              <a:t>=154MeV</a:t>
            </a:r>
            <a:r>
              <a:rPr lang="en-US" sz="1600" dirty="0">
                <a:solidFill>
                  <a:srgbClr val="FF0000"/>
                </a:solidFill>
                <a:latin typeface="Arial" charset="0"/>
                <a:cs typeface="+mn-cs"/>
              </a:rPr>
              <a:t>)=240 MeV/fm</a:t>
            </a:r>
            <a:r>
              <a:rPr lang="en-US" sz="1800" baseline="30000" dirty="0">
                <a:solidFill>
                  <a:srgbClr val="FF0000"/>
                </a:solidFill>
                <a:latin typeface="Arial" charset="0"/>
                <a:cs typeface="+mn-cs"/>
              </a:rPr>
              <a:t>3 </a:t>
            </a:r>
            <a:r>
              <a:rPr lang="en-US" sz="1600" dirty="0">
                <a:latin typeface="Arial" charset="0"/>
                <a:cs typeface="+mn-cs"/>
              </a:rPr>
              <a:t>: </a:t>
            </a:r>
            <a:endParaRPr lang="en-US" sz="1800" dirty="0">
              <a:latin typeface="Arial" charset="0"/>
              <a:cs typeface="+mn-cs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971800" y="685800"/>
            <a:ext cx="5867400" cy="5334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cs typeface="+mn-cs"/>
              </a:rPr>
              <a:t>free gas of quarks and gluons = 18 quark+18 anti-quarks +16 gluons =52 mass-less d.o.f 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52400" y="838200"/>
            <a:ext cx="2184400" cy="3206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cs typeface="+mn-cs"/>
              </a:rPr>
              <a:t>meson gas = 3 light d.o.f.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81000" y="4692650"/>
            <a:ext cx="7477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006600"/>
                </a:solidFill>
                <a:latin typeface="Arial" charset="0"/>
                <a:cs typeface="+mn-cs"/>
              </a:rPr>
              <a:t>Bazavov et al (HotQCD), PRD 80 (09) 14504           Petreczky, NPA 830 (10) 11c</a:t>
            </a:r>
          </a:p>
        </p:txBody>
      </p:sp>
      <p:pic>
        <p:nvPicPr>
          <p:cNvPr id="17414" name="Picture 7" descr="energy+3p_MeV_p4_asqt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t="64986" r="32674" b="5986"/>
          <a:stretch>
            <a:fillRect/>
          </a:stretch>
        </p:blipFill>
        <p:spPr bwMode="auto">
          <a:xfrm>
            <a:off x="152400" y="1371600"/>
            <a:ext cx="43434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8" descr="entropy_summ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64986" r="32674" b="6841"/>
          <a:stretch>
            <a:fillRect/>
          </a:stretch>
        </p:blipFill>
        <p:spPr bwMode="auto">
          <a:xfrm>
            <a:off x="4673600" y="1397000"/>
            <a:ext cx="43942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762000" y="1143000"/>
            <a:ext cx="0" cy="3124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>
            <a:off x="3429000" y="1219200"/>
            <a:ext cx="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38200" y="1752600"/>
            <a:ext cx="2133600" cy="0"/>
          </a:xfrm>
          <a:prstGeom prst="straightConnector1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38200" y="1905000"/>
            <a:ext cx="3505200" cy="0"/>
          </a:xfrm>
          <a:prstGeom prst="straightConnector1">
            <a:avLst/>
          </a:prstGeom>
          <a:ln>
            <a:solidFill>
              <a:srgbClr val="99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438" y="1524000"/>
            <a:ext cx="73616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6600"/>
                </a:solidFill>
              </a:rPr>
              <a:t>RHIC</a:t>
            </a:r>
          </a:p>
          <a:p>
            <a:r>
              <a:rPr lang="en-US" sz="1800" dirty="0" smtClean="0">
                <a:solidFill>
                  <a:srgbClr val="990000"/>
                </a:solidFill>
              </a:rPr>
              <a:t>LHC</a:t>
            </a:r>
            <a:endParaRPr lang="en-US" sz="18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/>
      <p:bldP spid="16389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057400" y="76200"/>
            <a:ext cx="5168900" cy="473075"/>
          </a:xfrm>
          <a:prstGeom prst="rect">
            <a:avLst/>
          </a:prstGeom>
          <a:solidFill>
            <a:srgbClr val="FFFF99"/>
          </a:solidFill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charset="0"/>
                <a:cs typeface="+mn-cs"/>
              </a:rPr>
              <a:t>Deconfinement and color screening  </a:t>
            </a:r>
          </a:p>
        </p:txBody>
      </p:sp>
      <p:pic>
        <p:nvPicPr>
          <p:cNvPr id="18435" name="Picture 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4114800"/>
            <a:ext cx="24923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791200" y="4876800"/>
            <a:ext cx="2706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free energy of a static quark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7391400" y="4648200"/>
            <a:ext cx="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H="1">
            <a:off x="6172200" y="5181600"/>
            <a:ext cx="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191000" y="5486400"/>
            <a:ext cx="2895600" cy="83099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latin typeface="Arial" charset="0"/>
                <a:cs typeface="+mn-cs"/>
              </a:rPr>
              <a:t>infinite in the pure glue</a:t>
            </a:r>
          </a:p>
          <a:p>
            <a:pPr>
              <a:defRPr/>
            </a:pPr>
            <a:r>
              <a:rPr lang="en-US" sz="1600" dirty="0">
                <a:latin typeface="Arial" charset="0"/>
                <a:cs typeface="+mn-cs"/>
              </a:rPr>
              <a:t>theory or  large in the</a:t>
            </a:r>
          </a:p>
          <a:p>
            <a:pPr>
              <a:defRPr/>
            </a:pPr>
            <a:r>
              <a:rPr lang="ja-JP" altLang="en-US" sz="1600" dirty="0">
                <a:latin typeface="Arial"/>
                <a:cs typeface="+mn-cs"/>
              </a:rPr>
              <a:t>“</a:t>
            </a:r>
            <a:r>
              <a:rPr lang="en-US" sz="1600" dirty="0" err="1">
                <a:latin typeface="Arial" charset="0"/>
                <a:cs typeface="+mn-cs"/>
              </a:rPr>
              <a:t>hadronic</a:t>
            </a:r>
            <a:r>
              <a:rPr lang="ja-JP" altLang="en-US" sz="1600" dirty="0">
                <a:latin typeface="Arial"/>
                <a:cs typeface="+mn-cs"/>
              </a:rPr>
              <a:t>”</a:t>
            </a:r>
            <a:r>
              <a:rPr lang="en-US" sz="1600" dirty="0">
                <a:latin typeface="Arial" charset="0"/>
                <a:cs typeface="+mn-cs"/>
              </a:rPr>
              <a:t> </a:t>
            </a:r>
            <a:r>
              <a:rPr lang="en-US" sz="1600" dirty="0" smtClean="0">
                <a:latin typeface="Arial" charset="0"/>
                <a:cs typeface="+mn-cs"/>
              </a:rPr>
              <a:t>phase ~</a:t>
            </a:r>
            <a:r>
              <a:rPr lang="en-US" sz="1600" dirty="0">
                <a:latin typeface="Arial" charset="0"/>
                <a:cs typeface="+mn-cs"/>
              </a:rPr>
              <a:t>600MeV</a:t>
            </a:r>
            <a:r>
              <a:rPr lang="en-US" sz="1400" dirty="0">
                <a:latin typeface="Arial" charset="0"/>
                <a:cs typeface="+mn-cs"/>
              </a:rPr>
              <a:t> 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7239000" y="5486400"/>
            <a:ext cx="1828800" cy="8413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decreases in</a:t>
            </a:r>
          </a:p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in the  deconfined </a:t>
            </a:r>
          </a:p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phase </a:t>
            </a: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8001000" y="5181600"/>
            <a:ext cx="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04800" y="3746500"/>
            <a:ext cx="41857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rgbClr val="990000"/>
                </a:solidFill>
                <a:latin typeface="Arial" charset="0"/>
                <a:cs typeface="+mn-cs"/>
              </a:rPr>
              <a:t>Singlet free </a:t>
            </a:r>
            <a:r>
              <a:rPr lang="en-US" sz="1600" dirty="0">
                <a:solidFill>
                  <a:srgbClr val="990000"/>
                </a:solidFill>
                <a:latin typeface="Arial" charset="0"/>
                <a:cs typeface="+mn-cs"/>
              </a:rPr>
              <a:t>energy of static quark anti-quark</a:t>
            </a:r>
          </a:p>
          <a:p>
            <a:pPr>
              <a:defRPr/>
            </a:pPr>
            <a:r>
              <a:rPr lang="en-US" sz="1600" dirty="0">
                <a:solidFill>
                  <a:srgbClr val="990000"/>
                </a:solidFill>
                <a:latin typeface="Arial" charset="0"/>
                <a:cs typeface="+mn-cs"/>
              </a:rPr>
              <a:t>pair shows Debye screening at</a:t>
            </a:r>
          </a:p>
          <a:p>
            <a:pPr>
              <a:defRPr/>
            </a:pPr>
            <a:r>
              <a:rPr lang="en-US" sz="1600" dirty="0">
                <a:solidFill>
                  <a:srgbClr val="990000"/>
                </a:solidFill>
                <a:latin typeface="Arial" charset="0"/>
                <a:cs typeface="+mn-cs"/>
              </a:rPr>
              <a:t>high temperatures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438400" y="5105400"/>
            <a:ext cx="0" cy="45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381000" y="5867400"/>
            <a:ext cx="3048000" cy="8413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melting of bound states</a:t>
            </a:r>
          </a:p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of heavy quarks =&gt; quarkonium</a:t>
            </a:r>
          </a:p>
          <a:p>
            <a:pPr>
              <a:defRPr/>
            </a:pPr>
            <a:r>
              <a:rPr lang="en-US" sz="1600">
                <a:latin typeface="Arial" charset="0"/>
                <a:cs typeface="+mn-cs"/>
              </a:rPr>
              <a:t>suppression at RHIC</a:t>
            </a:r>
          </a:p>
        </p:txBody>
      </p:sp>
      <p:pic>
        <p:nvPicPr>
          <p:cNvPr id="1844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562600"/>
            <a:ext cx="14478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4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477000"/>
            <a:ext cx="24384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48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41875"/>
            <a:ext cx="42291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71" name="Picture 17" descr="Lren_pg_Tab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64995" r="32674" b="6842"/>
          <a:stretch>
            <a:fillRect/>
          </a:stretch>
        </p:blipFill>
        <p:spPr bwMode="auto">
          <a:xfrm>
            <a:off x="4818063" y="722313"/>
            <a:ext cx="4173537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2" name="Picture 18" descr="fs_phy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63637" r="32941" b="7272"/>
          <a:stretch>
            <a:fillRect/>
          </a:stretch>
        </p:blipFill>
        <p:spPr bwMode="auto">
          <a:xfrm>
            <a:off x="228600" y="838200"/>
            <a:ext cx="42973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1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67200"/>
            <a:ext cx="294005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52" name="AutoShape 20"/>
          <p:cNvSpPr>
            <a:spLocks noChangeArrowheads="1"/>
          </p:cNvSpPr>
          <p:nvPr/>
        </p:nvSpPr>
        <p:spPr bwMode="auto">
          <a:xfrm>
            <a:off x="5562600" y="4419600"/>
            <a:ext cx="228600" cy="228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12"/>
  <p:tag name="DEFAULTHEIGHT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$i=u,~~~d,~~~s,~~~c,~~~b,~~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259"/>
  <p:tag name="PICTUREFILESIZE" val="107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displaystyle&#10;\alpha_s(r \rightarrow 0)=&#10;\frac{g^2(r)}{4 \pi} &#10;$&#10;$&#10;\displaystyle&#10;\sim 1/\ln\frac{1}{r \Lambda_{\mbox{\tiny QCD}} } \rightarrow 0,$\\[3mm]&#10;$&#10;\Lambda_{\mbox{\tiny QCD}} \sim 200 {\rm MeV}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54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73"/>
  <p:tag name="PICTUREFILESIZE" val="312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$m_{c,b,t} \gg \Lambda_{\mbox{\tiny QCD}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134"/>
  <p:tag name="PICTUREFILESIZE" val="117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T \sim 10^{12} K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109"/>
  <p:tag name="PICTUREFILESIZE" val="49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rho \sim (5-10) \rho_{nuclear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191"/>
  <p:tag name="PICTUREFILESIZE" val="95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s(T) \ll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1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bf color electric \\[-1mm]&#10;screening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142"/>
  <p:tag name="PICTUREFILESIZE" val="2070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m_{u,d}\ll \Lambd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91"/>
  <p:tag name="PICTUREFILESIZE" val="51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angle \bar \psi  \psi \rangle &#10;=\langle \bar \psi_L \psi_R \rangle + &#10;\langle \bar \psi_R \psi_L \rangle \ne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5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\color{blue}&#10;$\psi_{L,R} \rightarrow e^{i \phi_{L,R} T^a} \psi_{L,R}$&#10;\end{document}&#10;"/>
  <p:tag name="FILENAME" val="txp_fig"/>
  <p:tag name="FORMAT" val="png256"/>
  <p:tag name="RES" val="600"/>
  <p:tag name="BLEND" val="0"/>
  <p:tag name="TRANSPARENT" val="0"/>
  <p:tag name="TBUG" val="0"/>
  <p:tag name="ALLOWFS" val="0"/>
  <p:tag name="ORIGWIDTH" val="195"/>
  <p:tag name="PICTUREFILESIZE" val="93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{\color{red} Au+ Au, Cu+Cu, \\&#10;Cu+Au, U+U\\&#10;} \@ $\sqrt{s}=5.5-200 {\rm GeV}$\\&#10;{\color{red} $\epsilon \simeq 15-30 {\rm GeV}/{\rm fm}^3$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11"/>
  <p:tag name="PICTUREFILESIZE" val="6137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\color{blue}&#10;$\langle \bar \psi  \psi \rangle =0 $&#10;\end{document}&#10;"/>
  <p:tag name="FILENAME" val="txp_fig"/>
  <p:tag name="FORMAT" val="png256"/>
  <p:tag name="RES" val="600"/>
  <p:tag name="BLEND" val="0"/>
  <p:tag name="TRANSPARENT" val="0"/>
  <p:tag name="TBUG" val="0"/>
  <p:tag name="ALLOWFS" val="0"/>
  <p:tag name="ORIGWIDTH" val="86"/>
  <p:tag name="PICTUREFILESIZE" val="596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\color{blue}&#10;$&#10;\langle L \rangle \ne 0&#10;$&#10;\end{document}&#10;"/>
  <p:tag name="FILENAME" val="txp_fig"/>
  <p:tag name="FORMAT" val="png256"/>
  <p:tag name="RES" val="2400"/>
  <p:tag name="BLEND" val="0"/>
  <p:tag name="TRANSPARENT" val="0"/>
  <p:tag name="TBUG" val="0"/>
  <p:tag name="ALLOWFS" val="0"/>
  <p:tag name="ORIGWIDTH" val="72"/>
  <p:tag name="PICTUREFILESIZE" val="150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A_{\mu}(0,{\bf x})=e^{i 2 \pi N/3} A_{\mu}(1/T,{\bf x}),~N=1,2,3$&#10;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409"/>
  <p:tag name="PICTUREFILESIZE" val="7713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&#10;L={\rm tr}{\cal P} e^{ig\int_0^{1/T} &#10;d \tau A_0(\tau,\vec{x})}&#10;$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227"/>
  <p:tag name="PICTUREFILESIZE" val="4855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\color{blue}&#10;$&#10;\langle L \rangle = 0&#10;$&#10;\end{document}&#10;"/>
  <p:tag name="FILENAME" val="txp_fig"/>
  <p:tag name="FORMAT" val="png256"/>
  <p:tag name="RES" val="2400"/>
  <p:tag name="BLEND" val="0"/>
  <p:tag name="TRANSPARENT" val="0"/>
  <p:tag name="TBUG" val="0"/>
  <p:tag name="ALLOWFS" val="0"/>
  <p:tag name="ORIGWIDTH" val="72"/>
  <p:tag name="PICTUREFILESIZE" val="155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\color{blue}&#10;$SU_A(2)$ rotation $\psi \rightarrow e^{i \phi T^a \gamma_5} \psi$&#10;\end{document}&#10;"/>
  <p:tag name="FILENAME" val="txp_fig"/>
  <p:tag name="FORMAT" val="png256"/>
  <p:tag name="RES" val="600"/>
  <p:tag name="BLEND" val="0"/>
  <p:tag name="TRANSPARENT" val="0"/>
  <p:tag name="TBUG" val="0"/>
  <p:tag name="ALLOWFS" val="0"/>
  <p:tag name="ORIGWIDTH" val="297"/>
  <p:tag name="PICTUREFILESIZE" val="1336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invariance $\psi \rightarrow e^{i \phi \gamma_5} \psi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148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\langle \partial^{\mu} j_{\mu}^a\rangle =-&#10;\frac{\alpha_s}{4 \pi}\langle \epsilon^{\alpha \beta \gamma \delta} &#10;F^a_{\alpha \beta} F^a_{\gamma \delta}\rangle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9"/>
  <p:tag name="BOXHEIGHT" val="356"/>
  <p:tag name="BOXFONT" val="10"/>
  <p:tag name="BOXWRAP" val="False"/>
  <p:tag name="WORKAROUNDTRANSPARENCYBUG" val="False"/>
  <p:tag name="ALLOWFONTSUBSTITUTION" val="False"/>
  <p:tag name="BITMAPFORMAT" val="pngmono"/>
  <p:tag name="ORIGWIDTH" val="264"/>
  <p:tag name="PICTUREFILESIZE" val="202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$&#10;T\gg \Lambda_{QCD}: 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40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SU_A(2) \sim O(4)$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148"/>
  <p:tag name="PICTUREFILESIZE" val="309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textwidth=20cm&#10;\usepackage[dvips]{color}&#10;\begin{document}&#10;QCDOC Supercomputer :&#10;{\color{red} 20 Tflop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10"/>
  <p:tag name="BOXFONT" val="10"/>
  <p:tag name="BOXWRAP" val="False"/>
  <p:tag name="WORKAROUNDTRANSPARENCYBUG" val="False"/>
  <p:tag name="ALLOWFONTSUBSTITUTION" val="False"/>
  <p:tag name="BITMAPFORMAT" val="png256"/>
  <p:tag name="ORIGWIDTH" val="364"/>
  <p:tag name="PICTUREFILESIZE" val="271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Polyakov loop\\&#10;\color{blue}&#10;$L_{ren}=\exp(-F_Q(T)/T)$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472"/>
  <p:tag name="BOXHEIGHT" val="364"/>
  <p:tag name="BOXFONT" val="10"/>
  <p:tag name="BOXWRAP" val="False"/>
  <p:tag name="WORKAROUNDTRANSPARENCYBUG" val="False"/>
  <p:tag name="ALLOWFONTSUBSTITUTION" val="False"/>
  <p:tag name="BITMAPFORMAT" val="png256"/>
  <p:tag name="ORIGWIDTH" val="229"/>
  <p:tag name="PICTUREFILESIZE" val="543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r_{bound}&gt;1/m_D&#10;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140"/>
  <p:tag name="PICTUREFILESIZE" val="75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&#10;\displaystyle&#10;F_Q(T) \simeq \Lambda_{QCD} - C_F \alpha_s m_D &#10;$&#10;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257"/>
  <p:tag name="PICTUREFILESIZE" val="5008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&#10;\displaystyle&#10;F_1(r)=-\frac{4}{3}\frac{\alpha_s}{r}\exp(-m_D r)+2 F_Q(T), &#10;m_D \sim T&#10;$&#10;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447"/>
  <p:tag name="PICTUREFILESIZE" val="945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$&#10;L={\rm tr}{\cal P} e^{ig\int_0^{1/T} &#10;d \tau A_0(\tau,\vec{x})}&#10;$&#10;\end{document}&#10;"/>
  <p:tag name="EXTERNALNAME" val="txp_fig"/>
  <p:tag name="BLEND" val="False"/>
  <p:tag name="TRANSPARENT" val="False"/>
  <p:tag name="KEEPFILES" val="False"/>
  <p:tag name="DEBUGPAUSE" val="False"/>
  <p:tag name="RESOLUTION" val="24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227"/>
  <p:tag name="PICTUREFILESIZE" val="4855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-\frac{\alpha}{r} + \sigma r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83"/>
  <p:tag name="PICTUREFILESIZE" val="36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$-\frac{\alpha}{r} \exp(-m_D r)$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7"/>
  <p:tag name="PICTUREFILESIZE" val="942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$t_{rel}^{heavy} \sim \frac{M_c}{T} t_{rel}^{light} $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139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&amp;&#10;\displaystyle&#10;\frac{d x^i}{d t}=\frac{p^i}{M},&#10;\frac{d p^i}{dt}=\xi^i(t)-\eta p^i,\\[3mm] &#10;&amp;&#10;\langle \xi^i(t) \xi^j(t') \rangle= \kappa \delta^{ij} \delta(t-t')\\[2mm]&#10;&amp;&#10;\eta=\frac{\kappa}{2 M T},~D=\frac{T}{M\eta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6"/>
  <p:tag name="BOXHEIGHT" val="281"/>
  <p:tag name="BOXFONT" val="10"/>
  <p:tag name="BOXWRAP" val="False"/>
  <p:tag name="WORKAROUNDTRANSPARENCYBUG" val="False"/>
  <p:tag name="ALLOWFONTSUBSTITUTION" val="False"/>
  <p:tag name="BITMAPFORMAT" val="pngmono"/>
  <p:tag name="ORIGWIDTH" val="260"/>
  <p:tag name="PICTUREFILESIZE" val="456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textwidth=20cm&#10;\usepackage[dvips]{color}&#10;\begin{document}&#10;IBM BG/L (NYBlue) : &#10;{\color{red} 100Tflop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334"/>
  <p:tag name="PICTUREFILESIZE" val="2638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textwidth=30cm&#10;\usepackage[dvips]{color}&#10;\begin{document}&#10;1 Tflop = $10^{12}$ floating point operation &#10;per second $\sim 10^3 \times$ PC performance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34"/>
  <p:tag name="BOXHEIGHT" val="344"/>
  <p:tag name="BOXFONT" val="10"/>
  <p:tag name="BOXWRAP" val="False"/>
  <p:tag name="WORKAROUNDTRANSPARENCYBUG" val="False"/>
  <p:tag name="ALLOWFONTSUBSTITUTION" val="False"/>
  <p:tag name="BITMAPFORMAT" val="png256"/>
  <p:tag name="ORIGWIDTH" val="779"/>
  <p:tag name="PICTUREFILESIZE" val="557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dvips]{color}&#10;\begin{document}&#10;{\color{red} Pb+Pb&#10;} \@ $\sqrt{s}=2.76-5.5 {\rm TeV}$\\&#10;{\color{red} $\epsilon \simeq 100{\rm GeV}/{\rm fm}^3$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00"/>
  <p:tag name="PICTUREFILESIZE" val="42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$$&#10;F_{\mu \nu}^a=&#10;\partial_{\mu} A_{\nu}^a-\partial_{\nu} A_{\mu}^a+&#10;{\color{red} i g f^{abc} A_{\mu}^b A_{\nu}^c}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322"/>
  <p:tag name="PICTUREFILESIZE" val="2812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$\alpha$={\color{red}red}, &#10;{\color{green} green}, {\color{blue} blue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256"/>
  <p:tag name="ORIGWIDTH" val="190"/>
  <p:tag name="PICTUREFILESIZE" val="147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{\cal L}=-\frac{1}{4} F_{\mu \nu}^a F^{a \mu \nu}&#10;+\sum_i \overline{\psi}^{\alpha_i} ( \gamma_{\mu} D^{\mu} -m ) &#10;\psi^{\alpha}_i+m_i \bar \psi_i^{\alpha} \psi_i^{\alpha}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1"/>
  <p:tag name="BOXHEIGHT" val="282"/>
  <p:tag name="BOXFONT" val="10"/>
  <p:tag name="BOXWRAP" val="False"/>
  <p:tag name="WORKAROUNDTRANSPARENCYBUG" val="False"/>
  <p:tag name="ALLOWFONTSUBSTITUTION" val="False"/>
  <p:tag name="BITMAPFORMAT" val="pngmono"/>
  <p:tag name="ORIGWIDTH" val="466"/>
  <p:tag name="PICTUREFILESIZE" val="300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2803</TotalTime>
  <Words>2069</Words>
  <Application>Microsoft Macintosh PowerPoint</Application>
  <PresentationFormat>On-screen Show (4:3)</PresentationFormat>
  <Paragraphs>378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Peter Petreczky</cp:lastModifiedBy>
  <cp:revision>120</cp:revision>
  <dcterms:created xsi:type="dcterms:W3CDTF">1601-01-01T00:00:00Z</dcterms:created>
  <dcterms:modified xsi:type="dcterms:W3CDTF">2013-07-04T22:43:42Z</dcterms:modified>
</cp:coreProperties>
</file>